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32" r:id="rId1"/>
  </p:sldMasterIdLst>
  <p:sldIdLst>
    <p:sldId id="256" r:id="rId2"/>
    <p:sldId id="269" r:id="rId3"/>
    <p:sldId id="283" r:id="rId4"/>
    <p:sldId id="281" r:id="rId5"/>
    <p:sldId id="264" r:id="rId6"/>
    <p:sldId id="287" r:id="rId7"/>
    <p:sldId id="301" r:id="rId8"/>
    <p:sldId id="302" r:id="rId9"/>
    <p:sldId id="303" r:id="rId10"/>
    <p:sldId id="304" r:id="rId11"/>
    <p:sldId id="298" r:id="rId12"/>
    <p:sldId id="299" r:id="rId13"/>
    <p:sldId id="263" r:id="rId14"/>
    <p:sldId id="259" r:id="rId15"/>
    <p:sldId id="265" r:id="rId16"/>
    <p:sldId id="275" r:id="rId17"/>
    <p:sldId id="277" r:id="rId18"/>
    <p:sldId id="278" r:id="rId19"/>
    <p:sldId id="284" r:id="rId20"/>
    <p:sldId id="267" r:id="rId21"/>
    <p:sldId id="268" r:id="rId22"/>
    <p:sldId id="270" r:id="rId23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68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#1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EDF05CC-7752-4EF6-A408-606737B079E6}" type="doc">
      <dgm:prSet loTypeId="urn:microsoft.com/office/officeart/2005/8/layout/orgChart1" loCatId="hierarchy" qsTypeId="urn:microsoft.com/office/officeart/2005/8/quickstyle/simple1#1" qsCatId="simple" csTypeId="urn:microsoft.com/office/officeart/2005/8/colors/accent1_2#1" csCatId="accent1" phldr="1"/>
      <dgm:spPr/>
      <dgm:t>
        <a:bodyPr/>
        <a:lstStyle/>
        <a:p>
          <a:endParaRPr lang="ru-RU"/>
        </a:p>
      </dgm:t>
    </dgm:pt>
    <dgm:pt modelId="{5705AEC5-A8B2-450B-9F82-F8E01F4553AC}">
      <dgm:prSet phldrT="[Текст]" custT="1"/>
      <dgm:spPr/>
      <dgm:t>
        <a:bodyPr/>
        <a:lstStyle/>
        <a:p>
          <a:r>
            <a:rPr lang="kk-KZ" sz="2800" dirty="0" smtClean="0"/>
            <a:t>Флотация</a:t>
          </a:r>
          <a:endParaRPr lang="ru-RU" sz="2800" dirty="0"/>
        </a:p>
      </dgm:t>
    </dgm:pt>
    <dgm:pt modelId="{AFF335B2-9DFC-4F28-94EF-815C9E48A9C6}" type="parTrans" cxnId="{A8D715D5-8B2A-495C-920E-8EA9F6126D14}">
      <dgm:prSet/>
      <dgm:spPr/>
      <dgm:t>
        <a:bodyPr/>
        <a:lstStyle/>
        <a:p>
          <a:endParaRPr lang="ru-RU"/>
        </a:p>
      </dgm:t>
    </dgm:pt>
    <dgm:pt modelId="{E85CD653-E4AF-4DAF-B1FF-AF1CF22695B3}" type="sibTrans" cxnId="{A8D715D5-8B2A-495C-920E-8EA9F6126D14}">
      <dgm:prSet/>
      <dgm:spPr/>
      <dgm:t>
        <a:bodyPr/>
        <a:lstStyle/>
        <a:p>
          <a:endParaRPr lang="ru-RU"/>
        </a:p>
      </dgm:t>
    </dgm:pt>
    <dgm:pt modelId="{CC2BC067-4768-4503-B8AF-D4FFAD312BA0}">
      <dgm:prSet phldrT="[Текст]" custT="1"/>
      <dgm:spPr/>
      <dgm:t>
        <a:bodyPr/>
        <a:lstStyle/>
        <a:p>
          <a:r>
            <a:rPr lang="kk-KZ" sz="2800" dirty="0" smtClean="0"/>
            <a:t>майлы</a:t>
          </a:r>
          <a:endParaRPr lang="ru-RU" sz="2800" dirty="0"/>
        </a:p>
      </dgm:t>
    </dgm:pt>
    <dgm:pt modelId="{DCB68BA0-AB27-425B-92F4-DC7C54894341}" type="parTrans" cxnId="{BE89EF82-9A0A-4242-AC22-5368FAAE82C5}">
      <dgm:prSet/>
      <dgm:spPr/>
      <dgm:t>
        <a:bodyPr/>
        <a:lstStyle/>
        <a:p>
          <a:endParaRPr lang="ru-RU"/>
        </a:p>
      </dgm:t>
    </dgm:pt>
    <dgm:pt modelId="{0EA0AAB8-4B97-43F0-A094-2070496BBE83}" type="sibTrans" cxnId="{BE89EF82-9A0A-4242-AC22-5368FAAE82C5}">
      <dgm:prSet/>
      <dgm:spPr/>
      <dgm:t>
        <a:bodyPr/>
        <a:lstStyle/>
        <a:p>
          <a:endParaRPr lang="ru-RU"/>
        </a:p>
      </dgm:t>
    </dgm:pt>
    <dgm:pt modelId="{FCC3E107-3052-42B6-BA79-8A20F7C59F68}">
      <dgm:prSet phldrT="[Текст]" custT="1"/>
      <dgm:spPr/>
      <dgm:t>
        <a:bodyPr/>
        <a:lstStyle/>
        <a:p>
          <a:r>
            <a:rPr lang="kk-KZ" sz="2800" dirty="0" smtClean="0"/>
            <a:t>көбікті</a:t>
          </a:r>
          <a:endParaRPr lang="ru-RU" sz="2800" dirty="0"/>
        </a:p>
      </dgm:t>
    </dgm:pt>
    <dgm:pt modelId="{53B7390A-4C99-4CA5-A628-57C65C4BE3C7}" type="parTrans" cxnId="{0509B574-6FF5-43DA-B3EC-7987EA27B5A5}">
      <dgm:prSet/>
      <dgm:spPr/>
      <dgm:t>
        <a:bodyPr/>
        <a:lstStyle/>
        <a:p>
          <a:endParaRPr lang="ru-RU"/>
        </a:p>
      </dgm:t>
    </dgm:pt>
    <dgm:pt modelId="{FB349AD5-EED7-476B-90CB-BAF709E2E54E}" type="sibTrans" cxnId="{0509B574-6FF5-43DA-B3EC-7987EA27B5A5}">
      <dgm:prSet/>
      <dgm:spPr/>
      <dgm:t>
        <a:bodyPr/>
        <a:lstStyle/>
        <a:p>
          <a:endParaRPr lang="ru-RU"/>
        </a:p>
      </dgm:t>
    </dgm:pt>
    <dgm:pt modelId="{EBAEEA30-A023-4A34-A572-69C4E65C8B93}">
      <dgm:prSet phldrT="[Текст]" custT="1"/>
      <dgm:spPr/>
      <dgm:t>
        <a:bodyPr/>
        <a:lstStyle/>
        <a:p>
          <a:r>
            <a:rPr lang="kk-KZ" sz="2800" dirty="0" smtClean="0"/>
            <a:t>электро-флотация</a:t>
          </a:r>
          <a:endParaRPr lang="ru-RU" sz="2800" dirty="0"/>
        </a:p>
      </dgm:t>
    </dgm:pt>
    <dgm:pt modelId="{129B50DA-0671-4BC5-8F28-C44FB4BE2305}" type="parTrans" cxnId="{FCC1FFEC-423D-4D36-A774-4542EBC899D8}">
      <dgm:prSet/>
      <dgm:spPr/>
      <dgm:t>
        <a:bodyPr/>
        <a:lstStyle/>
        <a:p>
          <a:endParaRPr lang="ru-RU"/>
        </a:p>
      </dgm:t>
    </dgm:pt>
    <dgm:pt modelId="{E18BDE30-2949-4F22-85BE-F7296CC37593}" type="sibTrans" cxnId="{FCC1FFEC-423D-4D36-A774-4542EBC899D8}">
      <dgm:prSet/>
      <dgm:spPr/>
      <dgm:t>
        <a:bodyPr/>
        <a:lstStyle/>
        <a:p>
          <a:endParaRPr lang="ru-RU"/>
        </a:p>
      </dgm:t>
    </dgm:pt>
    <dgm:pt modelId="{932032D4-450E-43F1-98E5-0C84300F94E3}">
      <dgm:prSet custT="1"/>
      <dgm:spPr/>
      <dgm:t>
        <a:bodyPr/>
        <a:lstStyle/>
        <a:p>
          <a:r>
            <a:rPr lang="kk-KZ" sz="2400" dirty="0" smtClean="0"/>
            <a:t>қабатты</a:t>
          </a:r>
          <a:endParaRPr lang="ru-RU" sz="2400" dirty="0"/>
        </a:p>
      </dgm:t>
    </dgm:pt>
    <dgm:pt modelId="{1790DD7F-FBB9-48BC-9E17-BAA424CF3B76}" type="parTrans" cxnId="{C06A50C2-E184-4E04-9A48-973095926FA7}">
      <dgm:prSet/>
      <dgm:spPr/>
      <dgm:t>
        <a:bodyPr/>
        <a:lstStyle/>
        <a:p>
          <a:endParaRPr lang="ru-RU"/>
        </a:p>
      </dgm:t>
    </dgm:pt>
    <dgm:pt modelId="{3F2146DF-B8E1-40F7-8E26-C12F859BD7CA}" type="sibTrans" cxnId="{C06A50C2-E184-4E04-9A48-973095926FA7}">
      <dgm:prSet/>
      <dgm:spPr/>
      <dgm:t>
        <a:bodyPr/>
        <a:lstStyle/>
        <a:p>
          <a:endParaRPr lang="ru-RU"/>
        </a:p>
      </dgm:t>
    </dgm:pt>
    <dgm:pt modelId="{F35E0E89-67D7-4C7F-B45C-5C7F3E448A8F}" type="pres">
      <dgm:prSet presAssocID="{DEDF05CC-7752-4EF6-A408-606737B079E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EB0D5310-CAAA-4F2C-98E4-7F1808B6BCEE}" type="pres">
      <dgm:prSet presAssocID="{5705AEC5-A8B2-450B-9F82-F8E01F4553AC}" presName="hierRoot1" presStyleCnt="0">
        <dgm:presLayoutVars>
          <dgm:hierBranch val="init"/>
        </dgm:presLayoutVars>
      </dgm:prSet>
      <dgm:spPr/>
    </dgm:pt>
    <dgm:pt modelId="{95449EE4-4F43-4EA8-A4AA-80E0E13F814C}" type="pres">
      <dgm:prSet presAssocID="{5705AEC5-A8B2-450B-9F82-F8E01F4553AC}" presName="rootComposite1" presStyleCnt="0"/>
      <dgm:spPr/>
    </dgm:pt>
    <dgm:pt modelId="{4AC93389-77F9-45EB-BCC9-72460767BD50}" type="pres">
      <dgm:prSet presAssocID="{5705AEC5-A8B2-450B-9F82-F8E01F4553AC}" presName="rootText1" presStyleLbl="node0" presStyleIdx="0" presStyleCnt="1" custScaleX="229940" custScaleY="198101" custLinFactY="-47486" custLinFactNeighborX="5475" custLinFactNeighborY="-10000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25184615-2FB2-4E58-B928-A016A20C17AE}" type="pres">
      <dgm:prSet presAssocID="{5705AEC5-A8B2-450B-9F82-F8E01F4553AC}" presName="rootConnector1" presStyleLbl="node1" presStyleIdx="0" presStyleCnt="0"/>
      <dgm:spPr/>
      <dgm:t>
        <a:bodyPr/>
        <a:lstStyle/>
        <a:p>
          <a:endParaRPr lang="ru-RU"/>
        </a:p>
      </dgm:t>
    </dgm:pt>
    <dgm:pt modelId="{2CCC772F-19F7-427D-8D2A-48735ABC1F7D}" type="pres">
      <dgm:prSet presAssocID="{5705AEC5-A8B2-450B-9F82-F8E01F4553AC}" presName="hierChild2" presStyleCnt="0"/>
      <dgm:spPr/>
    </dgm:pt>
    <dgm:pt modelId="{70F5C079-44C0-47FE-B775-3769A9E2124B}" type="pres">
      <dgm:prSet presAssocID="{DCB68BA0-AB27-425B-92F4-DC7C54894341}" presName="Name37" presStyleLbl="parChTrans1D2" presStyleIdx="0" presStyleCnt="4"/>
      <dgm:spPr/>
      <dgm:t>
        <a:bodyPr/>
        <a:lstStyle/>
        <a:p>
          <a:endParaRPr lang="ru-RU"/>
        </a:p>
      </dgm:t>
    </dgm:pt>
    <dgm:pt modelId="{6662919F-9A87-45E6-8026-20D3938B08FD}" type="pres">
      <dgm:prSet presAssocID="{CC2BC067-4768-4503-B8AF-D4FFAD312BA0}" presName="hierRoot2" presStyleCnt="0">
        <dgm:presLayoutVars>
          <dgm:hierBranch val="init"/>
        </dgm:presLayoutVars>
      </dgm:prSet>
      <dgm:spPr/>
    </dgm:pt>
    <dgm:pt modelId="{34450560-D3FA-4491-8F57-252B2FB854D1}" type="pres">
      <dgm:prSet presAssocID="{CC2BC067-4768-4503-B8AF-D4FFAD312BA0}" presName="rootComposite" presStyleCnt="0"/>
      <dgm:spPr/>
    </dgm:pt>
    <dgm:pt modelId="{EC50B819-AE0B-407C-94DD-806778AA64CC}" type="pres">
      <dgm:prSet presAssocID="{CC2BC067-4768-4503-B8AF-D4FFAD312BA0}" presName="rootText" presStyleLbl="node2" presStyleIdx="0" presStyleCnt="4" custScaleX="12198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1742AECC-A2E9-4D87-872D-F0EC23F751B5}" type="pres">
      <dgm:prSet presAssocID="{CC2BC067-4768-4503-B8AF-D4FFAD312BA0}" presName="rootConnector" presStyleLbl="node2" presStyleIdx="0" presStyleCnt="4"/>
      <dgm:spPr/>
      <dgm:t>
        <a:bodyPr/>
        <a:lstStyle/>
        <a:p>
          <a:endParaRPr lang="ru-RU"/>
        </a:p>
      </dgm:t>
    </dgm:pt>
    <dgm:pt modelId="{5B252AF1-D8E5-44FF-B8E4-679ACD7BDE41}" type="pres">
      <dgm:prSet presAssocID="{CC2BC067-4768-4503-B8AF-D4FFAD312BA0}" presName="hierChild4" presStyleCnt="0"/>
      <dgm:spPr/>
    </dgm:pt>
    <dgm:pt modelId="{5374EFDE-F784-4356-952C-83F12D333FA2}" type="pres">
      <dgm:prSet presAssocID="{CC2BC067-4768-4503-B8AF-D4FFAD312BA0}" presName="hierChild5" presStyleCnt="0"/>
      <dgm:spPr/>
    </dgm:pt>
    <dgm:pt modelId="{740122DE-FBEE-4309-B527-4D7BD839EDA8}" type="pres">
      <dgm:prSet presAssocID="{1790DD7F-FBB9-48BC-9E17-BAA424CF3B76}" presName="Name37" presStyleLbl="parChTrans1D2" presStyleIdx="1" presStyleCnt="4"/>
      <dgm:spPr/>
      <dgm:t>
        <a:bodyPr/>
        <a:lstStyle/>
        <a:p>
          <a:endParaRPr lang="ru-RU"/>
        </a:p>
      </dgm:t>
    </dgm:pt>
    <dgm:pt modelId="{BDDCE0C1-8876-4FE1-BD79-BEBD08F25A87}" type="pres">
      <dgm:prSet presAssocID="{932032D4-450E-43F1-98E5-0C84300F94E3}" presName="hierRoot2" presStyleCnt="0">
        <dgm:presLayoutVars>
          <dgm:hierBranch val="init"/>
        </dgm:presLayoutVars>
      </dgm:prSet>
      <dgm:spPr/>
    </dgm:pt>
    <dgm:pt modelId="{E601F3FC-39C3-4E23-9FA7-0F6C9A39F8C9}" type="pres">
      <dgm:prSet presAssocID="{932032D4-450E-43F1-98E5-0C84300F94E3}" presName="rootComposite" presStyleCnt="0"/>
      <dgm:spPr/>
    </dgm:pt>
    <dgm:pt modelId="{8CCEE4AB-8C61-4ADA-A3BD-BF88DC8BAAB6}" type="pres">
      <dgm:prSet presAssocID="{932032D4-450E-43F1-98E5-0C84300F94E3}" presName="rootText" presStyleLbl="node2" presStyleIdx="1" presStyleCnt="4" custScaleX="13844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3FB57A93-EA72-40C9-ABD7-BA16A8A7C6F9}" type="pres">
      <dgm:prSet presAssocID="{932032D4-450E-43F1-98E5-0C84300F94E3}" presName="rootConnector" presStyleLbl="node2" presStyleIdx="1" presStyleCnt="4"/>
      <dgm:spPr/>
      <dgm:t>
        <a:bodyPr/>
        <a:lstStyle/>
        <a:p>
          <a:endParaRPr lang="ru-RU"/>
        </a:p>
      </dgm:t>
    </dgm:pt>
    <dgm:pt modelId="{D51F53C7-84B7-4B9D-9147-B316BE533897}" type="pres">
      <dgm:prSet presAssocID="{932032D4-450E-43F1-98E5-0C84300F94E3}" presName="hierChild4" presStyleCnt="0"/>
      <dgm:spPr/>
    </dgm:pt>
    <dgm:pt modelId="{9090105A-991F-409E-8876-656A37A7534A}" type="pres">
      <dgm:prSet presAssocID="{932032D4-450E-43F1-98E5-0C84300F94E3}" presName="hierChild5" presStyleCnt="0"/>
      <dgm:spPr/>
    </dgm:pt>
    <dgm:pt modelId="{74F0842C-AD25-41F0-B8AD-08140BE22C37}" type="pres">
      <dgm:prSet presAssocID="{53B7390A-4C99-4CA5-A628-57C65C4BE3C7}" presName="Name37" presStyleLbl="parChTrans1D2" presStyleIdx="2" presStyleCnt="4"/>
      <dgm:spPr/>
      <dgm:t>
        <a:bodyPr/>
        <a:lstStyle/>
        <a:p>
          <a:endParaRPr lang="ru-RU"/>
        </a:p>
      </dgm:t>
    </dgm:pt>
    <dgm:pt modelId="{79A3291C-9AC9-46C0-AF8B-8013D96EC1B1}" type="pres">
      <dgm:prSet presAssocID="{FCC3E107-3052-42B6-BA79-8A20F7C59F68}" presName="hierRoot2" presStyleCnt="0">
        <dgm:presLayoutVars>
          <dgm:hierBranch val="init"/>
        </dgm:presLayoutVars>
      </dgm:prSet>
      <dgm:spPr/>
    </dgm:pt>
    <dgm:pt modelId="{6273FDC9-1DC0-4A46-8E9F-DAFEC388A6AD}" type="pres">
      <dgm:prSet presAssocID="{FCC3E107-3052-42B6-BA79-8A20F7C59F68}" presName="rootComposite" presStyleCnt="0"/>
      <dgm:spPr/>
    </dgm:pt>
    <dgm:pt modelId="{B9960826-A975-4EF1-9ECB-12DD109D08E1}" type="pres">
      <dgm:prSet presAssocID="{FCC3E107-3052-42B6-BA79-8A20F7C59F68}" presName="rootText" presStyleLbl="node2" presStyleIdx="2" presStyleCnt="4" custScaleX="149606" custLinFactNeighborX="-2070" custLinFactNeighborY="1408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0083CA28-FE32-4F4C-93AA-F8488A010933}" type="pres">
      <dgm:prSet presAssocID="{FCC3E107-3052-42B6-BA79-8A20F7C59F68}" presName="rootConnector" presStyleLbl="node2" presStyleIdx="2" presStyleCnt="4"/>
      <dgm:spPr/>
      <dgm:t>
        <a:bodyPr/>
        <a:lstStyle/>
        <a:p>
          <a:endParaRPr lang="ru-RU"/>
        </a:p>
      </dgm:t>
    </dgm:pt>
    <dgm:pt modelId="{5725112E-C850-4D7A-80C8-4AA7BBDD3DBE}" type="pres">
      <dgm:prSet presAssocID="{FCC3E107-3052-42B6-BA79-8A20F7C59F68}" presName="hierChild4" presStyleCnt="0"/>
      <dgm:spPr/>
    </dgm:pt>
    <dgm:pt modelId="{B3FAE2A1-52C4-4252-B112-FFEA17D8DD4A}" type="pres">
      <dgm:prSet presAssocID="{FCC3E107-3052-42B6-BA79-8A20F7C59F68}" presName="hierChild5" presStyleCnt="0"/>
      <dgm:spPr/>
    </dgm:pt>
    <dgm:pt modelId="{02A55897-3478-46A3-9172-7C2D7F2DC6CD}" type="pres">
      <dgm:prSet presAssocID="{129B50DA-0671-4BC5-8F28-C44FB4BE2305}" presName="Name37" presStyleLbl="parChTrans1D2" presStyleIdx="3" presStyleCnt="4"/>
      <dgm:spPr/>
      <dgm:t>
        <a:bodyPr/>
        <a:lstStyle/>
        <a:p>
          <a:endParaRPr lang="ru-RU"/>
        </a:p>
      </dgm:t>
    </dgm:pt>
    <dgm:pt modelId="{1A8BA829-6342-4716-9490-4FA09F481A04}" type="pres">
      <dgm:prSet presAssocID="{EBAEEA30-A023-4A34-A572-69C4E65C8B93}" presName="hierRoot2" presStyleCnt="0">
        <dgm:presLayoutVars>
          <dgm:hierBranch val="init"/>
        </dgm:presLayoutVars>
      </dgm:prSet>
      <dgm:spPr/>
    </dgm:pt>
    <dgm:pt modelId="{E12A19CF-BA36-424A-A1C2-772829644D98}" type="pres">
      <dgm:prSet presAssocID="{EBAEEA30-A023-4A34-A572-69C4E65C8B93}" presName="rootComposite" presStyleCnt="0"/>
      <dgm:spPr/>
    </dgm:pt>
    <dgm:pt modelId="{5D7826E5-3F3B-4575-BDEF-78A7095DC3F4}" type="pres">
      <dgm:prSet presAssocID="{EBAEEA30-A023-4A34-A572-69C4E65C8B93}" presName="rootText" presStyleLbl="node2" presStyleIdx="3" presStyleCnt="4" custScaleX="140679" custScaleY="153635" custLinFactNeighborX="-3973" custLinFactNeighborY="-1050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D128FF07-4CF2-4AAA-AB7C-F9E5F5B71CBB}" type="pres">
      <dgm:prSet presAssocID="{EBAEEA30-A023-4A34-A572-69C4E65C8B93}" presName="rootConnector" presStyleLbl="node2" presStyleIdx="3" presStyleCnt="4"/>
      <dgm:spPr/>
      <dgm:t>
        <a:bodyPr/>
        <a:lstStyle/>
        <a:p>
          <a:endParaRPr lang="ru-RU"/>
        </a:p>
      </dgm:t>
    </dgm:pt>
    <dgm:pt modelId="{8BE0C457-B646-48B1-ADF8-898851DE2983}" type="pres">
      <dgm:prSet presAssocID="{EBAEEA30-A023-4A34-A572-69C4E65C8B93}" presName="hierChild4" presStyleCnt="0"/>
      <dgm:spPr/>
    </dgm:pt>
    <dgm:pt modelId="{D89D0574-9E93-409C-B532-73E9A28AD0C7}" type="pres">
      <dgm:prSet presAssocID="{EBAEEA30-A023-4A34-A572-69C4E65C8B93}" presName="hierChild5" presStyleCnt="0"/>
      <dgm:spPr/>
    </dgm:pt>
    <dgm:pt modelId="{5FE94420-1231-4C61-B0C3-3837C7C29E92}" type="pres">
      <dgm:prSet presAssocID="{5705AEC5-A8B2-450B-9F82-F8E01F4553AC}" presName="hierChild3" presStyleCnt="0"/>
      <dgm:spPr/>
    </dgm:pt>
  </dgm:ptLst>
  <dgm:cxnLst>
    <dgm:cxn modelId="{D4F621C0-3B34-418B-9BC4-D3905A804B9E}" type="presOf" srcId="{5705AEC5-A8B2-450B-9F82-F8E01F4553AC}" destId="{25184615-2FB2-4E58-B928-A016A20C17AE}" srcOrd="1" destOrd="0" presId="urn:microsoft.com/office/officeart/2005/8/layout/orgChart1"/>
    <dgm:cxn modelId="{BC3450A6-1DFB-4B9F-9F2B-2043C55FBAB9}" type="presOf" srcId="{5705AEC5-A8B2-450B-9F82-F8E01F4553AC}" destId="{4AC93389-77F9-45EB-BCC9-72460767BD50}" srcOrd="0" destOrd="0" presId="urn:microsoft.com/office/officeart/2005/8/layout/orgChart1"/>
    <dgm:cxn modelId="{A8D715D5-8B2A-495C-920E-8EA9F6126D14}" srcId="{DEDF05CC-7752-4EF6-A408-606737B079E6}" destId="{5705AEC5-A8B2-450B-9F82-F8E01F4553AC}" srcOrd="0" destOrd="0" parTransId="{AFF335B2-9DFC-4F28-94EF-815C9E48A9C6}" sibTransId="{E85CD653-E4AF-4DAF-B1FF-AF1CF22695B3}"/>
    <dgm:cxn modelId="{8CA85632-AEBE-4750-A60D-047734D686E7}" type="presOf" srcId="{DEDF05CC-7752-4EF6-A408-606737B079E6}" destId="{F35E0E89-67D7-4C7F-B45C-5C7F3E448A8F}" srcOrd="0" destOrd="0" presId="urn:microsoft.com/office/officeart/2005/8/layout/orgChart1"/>
    <dgm:cxn modelId="{0E2794C0-69F5-4C0F-A1E0-6F61D87460BE}" type="presOf" srcId="{129B50DA-0671-4BC5-8F28-C44FB4BE2305}" destId="{02A55897-3478-46A3-9172-7C2D7F2DC6CD}" srcOrd="0" destOrd="0" presId="urn:microsoft.com/office/officeart/2005/8/layout/orgChart1"/>
    <dgm:cxn modelId="{49A2B6AA-9965-4096-BE41-61FBA681F041}" type="presOf" srcId="{DCB68BA0-AB27-425B-92F4-DC7C54894341}" destId="{70F5C079-44C0-47FE-B775-3769A9E2124B}" srcOrd="0" destOrd="0" presId="urn:microsoft.com/office/officeart/2005/8/layout/orgChart1"/>
    <dgm:cxn modelId="{8903DDD8-5851-46B6-96CC-40BD4914E84F}" type="presOf" srcId="{1790DD7F-FBB9-48BC-9E17-BAA424CF3B76}" destId="{740122DE-FBEE-4309-B527-4D7BD839EDA8}" srcOrd="0" destOrd="0" presId="urn:microsoft.com/office/officeart/2005/8/layout/orgChart1"/>
    <dgm:cxn modelId="{CA9E3FA6-CC56-4B77-A0C5-256808612CDF}" type="presOf" srcId="{EBAEEA30-A023-4A34-A572-69C4E65C8B93}" destId="{D128FF07-4CF2-4AAA-AB7C-F9E5F5B71CBB}" srcOrd="1" destOrd="0" presId="urn:microsoft.com/office/officeart/2005/8/layout/orgChart1"/>
    <dgm:cxn modelId="{BE7C0FA1-05C0-4303-8C5C-75687ABA57FA}" type="presOf" srcId="{53B7390A-4C99-4CA5-A628-57C65C4BE3C7}" destId="{74F0842C-AD25-41F0-B8AD-08140BE22C37}" srcOrd="0" destOrd="0" presId="urn:microsoft.com/office/officeart/2005/8/layout/orgChart1"/>
    <dgm:cxn modelId="{0509B574-6FF5-43DA-B3EC-7987EA27B5A5}" srcId="{5705AEC5-A8B2-450B-9F82-F8E01F4553AC}" destId="{FCC3E107-3052-42B6-BA79-8A20F7C59F68}" srcOrd="2" destOrd="0" parTransId="{53B7390A-4C99-4CA5-A628-57C65C4BE3C7}" sibTransId="{FB349AD5-EED7-476B-90CB-BAF709E2E54E}"/>
    <dgm:cxn modelId="{FCC1FFEC-423D-4D36-A774-4542EBC899D8}" srcId="{5705AEC5-A8B2-450B-9F82-F8E01F4553AC}" destId="{EBAEEA30-A023-4A34-A572-69C4E65C8B93}" srcOrd="3" destOrd="0" parTransId="{129B50DA-0671-4BC5-8F28-C44FB4BE2305}" sibTransId="{E18BDE30-2949-4F22-85BE-F7296CC37593}"/>
    <dgm:cxn modelId="{293E09A8-B748-4A07-95EE-3AE14E3B7EC7}" type="presOf" srcId="{CC2BC067-4768-4503-B8AF-D4FFAD312BA0}" destId="{1742AECC-A2E9-4D87-872D-F0EC23F751B5}" srcOrd="1" destOrd="0" presId="urn:microsoft.com/office/officeart/2005/8/layout/orgChart1"/>
    <dgm:cxn modelId="{D4A44562-5912-464F-8C64-CEC5C0415900}" type="presOf" srcId="{EBAEEA30-A023-4A34-A572-69C4E65C8B93}" destId="{5D7826E5-3F3B-4575-BDEF-78A7095DC3F4}" srcOrd="0" destOrd="0" presId="urn:microsoft.com/office/officeart/2005/8/layout/orgChart1"/>
    <dgm:cxn modelId="{510A5718-942A-4B61-B51E-EDD8C5366DCF}" type="presOf" srcId="{CC2BC067-4768-4503-B8AF-D4FFAD312BA0}" destId="{EC50B819-AE0B-407C-94DD-806778AA64CC}" srcOrd="0" destOrd="0" presId="urn:microsoft.com/office/officeart/2005/8/layout/orgChart1"/>
    <dgm:cxn modelId="{BE89EF82-9A0A-4242-AC22-5368FAAE82C5}" srcId="{5705AEC5-A8B2-450B-9F82-F8E01F4553AC}" destId="{CC2BC067-4768-4503-B8AF-D4FFAD312BA0}" srcOrd="0" destOrd="0" parTransId="{DCB68BA0-AB27-425B-92F4-DC7C54894341}" sibTransId="{0EA0AAB8-4B97-43F0-A094-2070496BBE83}"/>
    <dgm:cxn modelId="{4B5B9236-ACDF-44C5-B2CB-33ECC7AB6F4E}" type="presOf" srcId="{932032D4-450E-43F1-98E5-0C84300F94E3}" destId="{3FB57A93-EA72-40C9-ABD7-BA16A8A7C6F9}" srcOrd="1" destOrd="0" presId="urn:microsoft.com/office/officeart/2005/8/layout/orgChart1"/>
    <dgm:cxn modelId="{81515B13-CE44-44CB-B717-08999ADF6497}" type="presOf" srcId="{932032D4-450E-43F1-98E5-0C84300F94E3}" destId="{8CCEE4AB-8C61-4ADA-A3BD-BF88DC8BAAB6}" srcOrd="0" destOrd="0" presId="urn:microsoft.com/office/officeart/2005/8/layout/orgChart1"/>
    <dgm:cxn modelId="{56677110-801C-4889-9A34-EAFDA8DD2442}" type="presOf" srcId="{FCC3E107-3052-42B6-BA79-8A20F7C59F68}" destId="{0083CA28-FE32-4F4C-93AA-F8488A010933}" srcOrd="1" destOrd="0" presId="urn:microsoft.com/office/officeart/2005/8/layout/orgChart1"/>
    <dgm:cxn modelId="{CD7435E8-00EE-4D4C-96BE-80FE0AAF0663}" type="presOf" srcId="{FCC3E107-3052-42B6-BA79-8A20F7C59F68}" destId="{B9960826-A975-4EF1-9ECB-12DD109D08E1}" srcOrd="0" destOrd="0" presId="urn:microsoft.com/office/officeart/2005/8/layout/orgChart1"/>
    <dgm:cxn modelId="{C06A50C2-E184-4E04-9A48-973095926FA7}" srcId="{5705AEC5-A8B2-450B-9F82-F8E01F4553AC}" destId="{932032D4-450E-43F1-98E5-0C84300F94E3}" srcOrd="1" destOrd="0" parTransId="{1790DD7F-FBB9-48BC-9E17-BAA424CF3B76}" sibTransId="{3F2146DF-B8E1-40F7-8E26-C12F859BD7CA}"/>
    <dgm:cxn modelId="{D71014E9-FD6D-44D5-B41D-8FD76369BC75}" type="presParOf" srcId="{F35E0E89-67D7-4C7F-B45C-5C7F3E448A8F}" destId="{EB0D5310-CAAA-4F2C-98E4-7F1808B6BCEE}" srcOrd="0" destOrd="0" presId="urn:microsoft.com/office/officeart/2005/8/layout/orgChart1"/>
    <dgm:cxn modelId="{7D8E4D95-BB86-48E2-ABC6-AEBDC3E45B68}" type="presParOf" srcId="{EB0D5310-CAAA-4F2C-98E4-7F1808B6BCEE}" destId="{95449EE4-4F43-4EA8-A4AA-80E0E13F814C}" srcOrd="0" destOrd="0" presId="urn:microsoft.com/office/officeart/2005/8/layout/orgChart1"/>
    <dgm:cxn modelId="{2F61D4AC-A3E6-4DC6-93A5-11D7F997915C}" type="presParOf" srcId="{95449EE4-4F43-4EA8-A4AA-80E0E13F814C}" destId="{4AC93389-77F9-45EB-BCC9-72460767BD50}" srcOrd="0" destOrd="0" presId="urn:microsoft.com/office/officeart/2005/8/layout/orgChart1"/>
    <dgm:cxn modelId="{BC7C8CE1-1235-4164-A650-E26EB732CAE1}" type="presParOf" srcId="{95449EE4-4F43-4EA8-A4AA-80E0E13F814C}" destId="{25184615-2FB2-4E58-B928-A016A20C17AE}" srcOrd="1" destOrd="0" presId="urn:microsoft.com/office/officeart/2005/8/layout/orgChart1"/>
    <dgm:cxn modelId="{C9E84911-24B4-4BC2-BF1D-6CA4A344626A}" type="presParOf" srcId="{EB0D5310-CAAA-4F2C-98E4-7F1808B6BCEE}" destId="{2CCC772F-19F7-427D-8D2A-48735ABC1F7D}" srcOrd="1" destOrd="0" presId="urn:microsoft.com/office/officeart/2005/8/layout/orgChart1"/>
    <dgm:cxn modelId="{69024D30-DD63-477E-9E99-8BEA9C0B2A5F}" type="presParOf" srcId="{2CCC772F-19F7-427D-8D2A-48735ABC1F7D}" destId="{70F5C079-44C0-47FE-B775-3769A9E2124B}" srcOrd="0" destOrd="0" presId="urn:microsoft.com/office/officeart/2005/8/layout/orgChart1"/>
    <dgm:cxn modelId="{28096857-D601-4E5C-9882-CDA7F8AA1D70}" type="presParOf" srcId="{2CCC772F-19F7-427D-8D2A-48735ABC1F7D}" destId="{6662919F-9A87-45E6-8026-20D3938B08FD}" srcOrd="1" destOrd="0" presId="urn:microsoft.com/office/officeart/2005/8/layout/orgChart1"/>
    <dgm:cxn modelId="{1DF122D8-59E3-4113-AC95-129052FFB817}" type="presParOf" srcId="{6662919F-9A87-45E6-8026-20D3938B08FD}" destId="{34450560-D3FA-4491-8F57-252B2FB854D1}" srcOrd="0" destOrd="0" presId="urn:microsoft.com/office/officeart/2005/8/layout/orgChart1"/>
    <dgm:cxn modelId="{E98F4D64-ABA8-4C16-BCFF-678FA5F05CBA}" type="presParOf" srcId="{34450560-D3FA-4491-8F57-252B2FB854D1}" destId="{EC50B819-AE0B-407C-94DD-806778AA64CC}" srcOrd="0" destOrd="0" presId="urn:microsoft.com/office/officeart/2005/8/layout/orgChart1"/>
    <dgm:cxn modelId="{C15E660E-646D-4F76-9D37-18B729DCCE7A}" type="presParOf" srcId="{34450560-D3FA-4491-8F57-252B2FB854D1}" destId="{1742AECC-A2E9-4D87-872D-F0EC23F751B5}" srcOrd="1" destOrd="0" presId="urn:microsoft.com/office/officeart/2005/8/layout/orgChart1"/>
    <dgm:cxn modelId="{9C0037EE-D1BF-4C59-B687-E352B7F48444}" type="presParOf" srcId="{6662919F-9A87-45E6-8026-20D3938B08FD}" destId="{5B252AF1-D8E5-44FF-B8E4-679ACD7BDE41}" srcOrd="1" destOrd="0" presId="urn:microsoft.com/office/officeart/2005/8/layout/orgChart1"/>
    <dgm:cxn modelId="{EA3B555A-7C07-4615-B8C3-10C64CB7A3C1}" type="presParOf" srcId="{6662919F-9A87-45E6-8026-20D3938B08FD}" destId="{5374EFDE-F784-4356-952C-83F12D333FA2}" srcOrd="2" destOrd="0" presId="urn:microsoft.com/office/officeart/2005/8/layout/orgChart1"/>
    <dgm:cxn modelId="{EAF9D6A8-4DF3-4B93-907B-2CB399898524}" type="presParOf" srcId="{2CCC772F-19F7-427D-8D2A-48735ABC1F7D}" destId="{740122DE-FBEE-4309-B527-4D7BD839EDA8}" srcOrd="2" destOrd="0" presId="urn:microsoft.com/office/officeart/2005/8/layout/orgChart1"/>
    <dgm:cxn modelId="{19A0633A-AFD3-4041-AE51-E5974A78595E}" type="presParOf" srcId="{2CCC772F-19F7-427D-8D2A-48735ABC1F7D}" destId="{BDDCE0C1-8876-4FE1-BD79-BEBD08F25A87}" srcOrd="3" destOrd="0" presId="urn:microsoft.com/office/officeart/2005/8/layout/orgChart1"/>
    <dgm:cxn modelId="{5707DC71-0618-4DEF-B5F4-2F14D62288EB}" type="presParOf" srcId="{BDDCE0C1-8876-4FE1-BD79-BEBD08F25A87}" destId="{E601F3FC-39C3-4E23-9FA7-0F6C9A39F8C9}" srcOrd="0" destOrd="0" presId="urn:microsoft.com/office/officeart/2005/8/layout/orgChart1"/>
    <dgm:cxn modelId="{C8E080DD-D7E5-4796-9114-6A5252CA620B}" type="presParOf" srcId="{E601F3FC-39C3-4E23-9FA7-0F6C9A39F8C9}" destId="{8CCEE4AB-8C61-4ADA-A3BD-BF88DC8BAAB6}" srcOrd="0" destOrd="0" presId="urn:microsoft.com/office/officeart/2005/8/layout/orgChart1"/>
    <dgm:cxn modelId="{972F642F-85FB-4E7C-B1FE-264DF45EE0A6}" type="presParOf" srcId="{E601F3FC-39C3-4E23-9FA7-0F6C9A39F8C9}" destId="{3FB57A93-EA72-40C9-ABD7-BA16A8A7C6F9}" srcOrd="1" destOrd="0" presId="urn:microsoft.com/office/officeart/2005/8/layout/orgChart1"/>
    <dgm:cxn modelId="{02F2E669-2CD6-4804-A356-0B1498782FE9}" type="presParOf" srcId="{BDDCE0C1-8876-4FE1-BD79-BEBD08F25A87}" destId="{D51F53C7-84B7-4B9D-9147-B316BE533897}" srcOrd="1" destOrd="0" presId="urn:microsoft.com/office/officeart/2005/8/layout/orgChart1"/>
    <dgm:cxn modelId="{C1B1FC30-170A-42CF-8371-8D799926C297}" type="presParOf" srcId="{BDDCE0C1-8876-4FE1-BD79-BEBD08F25A87}" destId="{9090105A-991F-409E-8876-656A37A7534A}" srcOrd="2" destOrd="0" presId="urn:microsoft.com/office/officeart/2005/8/layout/orgChart1"/>
    <dgm:cxn modelId="{DCC8081C-6AC4-4FBC-A956-224C1FE8DC3C}" type="presParOf" srcId="{2CCC772F-19F7-427D-8D2A-48735ABC1F7D}" destId="{74F0842C-AD25-41F0-B8AD-08140BE22C37}" srcOrd="4" destOrd="0" presId="urn:microsoft.com/office/officeart/2005/8/layout/orgChart1"/>
    <dgm:cxn modelId="{AF91AD13-1B7F-47A0-8416-D74F6EE8BCC0}" type="presParOf" srcId="{2CCC772F-19F7-427D-8D2A-48735ABC1F7D}" destId="{79A3291C-9AC9-46C0-AF8B-8013D96EC1B1}" srcOrd="5" destOrd="0" presId="urn:microsoft.com/office/officeart/2005/8/layout/orgChart1"/>
    <dgm:cxn modelId="{0E43DDA2-8374-4D5A-B92E-226D91724CF5}" type="presParOf" srcId="{79A3291C-9AC9-46C0-AF8B-8013D96EC1B1}" destId="{6273FDC9-1DC0-4A46-8E9F-DAFEC388A6AD}" srcOrd="0" destOrd="0" presId="urn:microsoft.com/office/officeart/2005/8/layout/orgChart1"/>
    <dgm:cxn modelId="{0D2FFDBD-9343-47DE-B349-5F241833D761}" type="presParOf" srcId="{6273FDC9-1DC0-4A46-8E9F-DAFEC388A6AD}" destId="{B9960826-A975-4EF1-9ECB-12DD109D08E1}" srcOrd="0" destOrd="0" presId="urn:microsoft.com/office/officeart/2005/8/layout/orgChart1"/>
    <dgm:cxn modelId="{26E39705-C372-4DE4-B921-39A393BA1E55}" type="presParOf" srcId="{6273FDC9-1DC0-4A46-8E9F-DAFEC388A6AD}" destId="{0083CA28-FE32-4F4C-93AA-F8488A010933}" srcOrd="1" destOrd="0" presId="urn:microsoft.com/office/officeart/2005/8/layout/orgChart1"/>
    <dgm:cxn modelId="{2DE88AB7-1102-461E-B123-087CB548492C}" type="presParOf" srcId="{79A3291C-9AC9-46C0-AF8B-8013D96EC1B1}" destId="{5725112E-C850-4D7A-80C8-4AA7BBDD3DBE}" srcOrd="1" destOrd="0" presId="urn:microsoft.com/office/officeart/2005/8/layout/orgChart1"/>
    <dgm:cxn modelId="{82AC2B80-2D5D-41CD-A89C-7322A200EED0}" type="presParOf" srcId="{79A3291C-9AC9-46C0-AF8B-8013D96EC1B1}" destId="{B3FAE2A1-52C4-4252-B112-FFEA17D8DD4A}" srcOrd="2" destOrd="0" presId="urn:microsoft.com/office/officeart/2005/8/layout/orgChart1"/>
    <dgm:cxn modelId="{67A99487-416C-4DB7-9B15-332E419FFAB5}" type="presParOf" srcId="{2CCC772F-19F7-427D-8D2A-48735ABC1F7D}" destId="{02A55897-3478-46A3-9172-7C2D7F2DC6CD}" srcOrd="6" destOrd="0" presId="urn:microsoft.com/office/officeart/2005/8/layout/orgChart1"/>
    <dgm:cxn modelId="{95C547A9-10D3-4A83-B702-B4FC65D63937}" type="presParOf" srcId="{2CCC772F-19F7-427D-8D2A-48735ABC1F7D}" destId="{1A8BA829-6342-4716-9490-4FA09F481A04}" srcOrd="7" destOrd="0" presId="urn:microsoft.com/office/officeart/2005/8/layout/orgChart1"/>
    <dgm:cxn modelId="{A091BFE1-7E4C-4E62-9F31-F79F51DCF2D9}" type="presParOf" srcId="{1A8BA829-6342-4716-9490-4FA09F481A04}" destId="{E12A19CF-BA36-424A-A1C2-772829644D98}" srcOrd="0" destOrd="0" presId="urn:microsoft.com/office/officeart/2005/8/layout/orgChart1"/>
    <dgm:cxn modelId="{818C87AB-4877-4C63-8F7E-FCAA5B7D41AE}" type="presParOf" srcId="{E12A19CF-BA36-424A-A1C2-772829644D98}" destId="{5D7826E5-3F3B-4575-BDEF-78A7095DC3F4}" srcOrd="0" destOrd="0" presId="urn:microsoft.com/office/officeart/2005/8/layout/orgChart1"/>
    <dgm:cxn modelId="{6C605AB2-D0AC-430C-9149-4F7825271E2E}" type="presParOf" srcId="{E12A19CF-BA36-424A-A1C2-772829644D98}" destId="{D128FF07-4CF2-4AAA-AB7C-F9E5F5B71CBB}" srcOrd="1" destOrd="0" presId="urn:microsoft.com/office/officeart/2005/8/layout/orgChart1"/>
    <dgm:cxn modelId="{DFCA8F31-18EC-4D41-9176-C1417922AE21}" type="presParOf" srcId="{1A8BA829-6342-4716-9490-4FA09F481A04}" destId="{8BE0C457-B646-48B1-ADF8-898851DE2983}" srcOrd="1" destOrd="0" presId="urn:microsoft.com/office/officeart/2005/8/layout/orgChart1"/>
    <dgm:cxn modelId="{53D6A0B4-5B37-4078-9D1F-5CA99C2CBB85}" type="presParOf" srcId="{1A8BA829-6342-4716-9490-4FA09F481A04}" destId="{D89D0574-9E93-409C-B532-73E9A28AD0C7}" srcOrd="2" destOrd="0" presId="urn:microsoft.com/office/officeart/2005/8/layout/orgChart1"/>
    <dgm:cxn modelId="{F00D9DDD-6A34-4290-B06B-C6EBCD5A4755}" type="presParOf" srcId="{EB0D5310-CAAA-4F2C-98E4-7F1808B6BCEE}" destId="{5FE94420-1231-4C61-B0C3-3837C7C29E92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02A55897-3478-46A3-9172-7C2D7F2DC6CD}">
      <dsp:nvSpPr>
        <dsp:cNvPr id="0" name=""/>
        <dsp:cNvSpPr/>
      </dsp:nvSpPr>
      <dsp:spPr>
        <a:xfrm>
          <a:off x="4140915" y="1310971"/>
          <a:ext cx="3005318" cy="93763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98660"/>
              </a:lnTo>
              <a:lnTo>
                <a:pt x="3005318" y="798660"/>
              </a:lnTo>
              <a:lnTo>
                <a:pt x="3005318" y="93763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4F0842C-AD25-41F0-B8AD-08140BE22C37}">
      <dsp:nvSpPr>
        <dsp:cNvPr id="0" name=""/>
        <dsp:cNvSpPr/>
      </dsp:nvSpPr>
      <dsp:spPr>
        <a:xfrm>
          <a:off x="4140915" y="1310971"/>
          <a:ext cx="831545" cy="101644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77477"/>
              </a:lnTo>
              <a:lnTo>
                <a:pt x="831545" y="877477"/>
              </a:lnTo>
              <a:lnTo>
                <a:pt x="831545" y="1016449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40122DE-FBEE-4309-B527-4D7BD839EDA8}">
      <dsp:nvSpPr>
        <dsp:cNvPr id="0" name=""/>
        <dsp:cNvSpPr/>
      </dsp:nvSpPr>
      <dsp:spPr>
        <a:xfrm>
          <a:off x="2815690" y="1310971"/>
          <a:ext cx="1325225" cy="1007131"/>
        </a:xfrm>
        <a:custGeom>
          <a:avLst/>
          <a:gdLst/>
          <a:ahLst/>
          <a:cxnLst/>
          <a:rect l="0" t="0" r="0" b="0"/>
          <a:pathLst>
            <a:path>
              <a:moveTo>
                <a:pt x="1325225" y="0"/>
              </a:moveTo>
              <a:lnTo>
                <a:pt x="1325225" y="868159"/>
              </a:lnTo>
              <a:lnTo>
                <a:pt x="0" y="868159"/>
              </a:lnTo>
              <a:lnTo>
                <a:pt x="0" y="100713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0F5C079-44C0-47FE-B775-3769A9E2124B}">
      <dsp:nvSpPr>
        <dsp:cNvPr id="0" name=""/>
        <dsp:cNvSpPr/>
      </dsp:nvSpPr>
      <dsp:spPr>
        <a:xfrm>
          <a:off x="814341" y="1310971"/>
          <a:ext cx="3326574" cy="1007131"/>
        </a:xfrm>
        <a:custGeom>
          <a:avLst/>
          <a:gdLst/>
          <a:ahLst/>
          <a:cxnLst/>
          <a:rect l="0" t="0" r="0" b="0"/>
          <a:pathLst>
            <a:path>
              <a:moveTo>
                <a:pt x="3326574" y="0"/>
              </a:moveTo>
              <a:lnTo>
                <a:pt x="3326574" y="868159"/>
              </a:lnTo>
              <a:lnTo>
                <a:pt x="0" y="868159"/>
              </a:lnTo>
              <a:lnTo>
                <a:pt x="0" y="100713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AC93389-77F9-45EB-BCC9-72460767BD50}">
      <dsp:nvSpPr>
        <dsp:cNvPr id="0" name=""/>
        <dsp:cNvSpPr/>
      </dsp:nvSpPr>
      <dsp:spPr>
        <a:xfrm>
          <a:off x="2619243" y="0"/>
          <a:ext cx="3043343" cy="131097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2800" kern="1200" dirty="0" smtClean="0"/>
            <a:t>Флотация</a:t>
          </a:r>
          <a:endParaRPr lang="ru-RU" sz="2800" kern="1200" dirty="0"/>
        </a:p>
      </dsp:txBody>
      <dsp:txXfrm>
        <a:off x="2619243" y="0"/>
        <a:ext cx="3043343" cy="1310971"/>
      </dsp:txXfrm>
    </dsp:sp>
    <dsp:sp modelId="{EC50B819-AE0B-407C-94DD-806778AA64CC}">
      <dsp:nvSpPr>
        <dsp:cNvPr id="0" name=""/>
        <dsp:cNvSpPr/>
      </dsp:nvSpPr>
      <dsp:spPr>
        <a:xfrm>
          <a:off x="7115" y="2318102"/>
          <a:ext cx="1614451" cy="66176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2800" kern="1200" dirty="0" smtClean="0"/>
            <a:t>майлы</a:t>
          </a:r>
          <a:endParaRPr lang="ru-RU" sz="2800" kern="1200" dirty="0"/>
        </a:p>
      </dsp:txBody>
      <dsp:txXfrm>
        <a:off x="7115" y="2318102"/>
        <a:ext cx="1614451" cy="661769"/>
      </dsp:txXfrm>
    </dsp:sp>
    <dsp:sp modelId="{8CCEE4AB-8C61-4ADA-A3BD-BF88DC8BAAB6}">
      <dsp:nvSpPr>
        <dsp:cNvPr id="0" name=""/>
        <dsp:cNvSpPr/>
      </dsp:nvSpPr>
      <dsp:spPr>
        <a:xfrm>
          <a:off x="1899510" y="2318102"/>
          <a:ext cx="1832359" cy="66176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2400" kern="1200" dirty="0" smtClean="0"/>
            <a:t>қабатты</a:t>
          </a:r>
          <a:endParaRPr lang="ru-RU" sz="2400" kern="1200" dirty="0"/>
        </a:p>
      </dsp:txBody>
      <dsp:txXfrm>
        <a:off x="1899510" y="2318102"/>
        <a:ext cx="1832359" cy="661769"/>
      </dsp:txXfrm>
    </dsp:sp>
    <dsp:sp modelId="{B9960826-A975-4EF1-9ECB-12DD109D08E1}">
      <dsp:nvSpPr>
        <dsp:cNvPr id="0" name=""/>
        <dsp:cNvSpPr/>
      </dsp:nvSpPr>
      <dsp:spPr>
        <a:xfrm>
          <a:off x="3982415" y="2327420"/>
          <a:ext cx="1980092" cy="66176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2800" kern="1200" dirty="0" smtClean="0"/>
            <a:t>көбікті</a:t>
          </a:r>
          <a:endParaRPr lang="ru-RU" sz="2800" kern="1200" dirty="0"/>
        </a:p>
      </dsp:txBody>
      <dsp:txXfrm>
        <a:off x="3982415" y="2327420"/>
        <a:ext cx="1980092" cy="661769"/>
      </dsp:txXfrm>
    </dsp:sp>
    <dsp:sp modelId="{5D7826E5-3F3B-4575-BDEF-78A7095DC3F4}">
      <dsp:nvSpPr>
        <dsp:cNvPr id="0" name=""/>
        <dsp:cNvSpPr/>
      </dsp:nvSpPr>
      <dsp:spPr>
        <a:xfrm>
          <a:off x="6215263" y="2248603"/>
          <a:ext cx="1861940" cy="101670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2800" kern="1200" dirty="0" smtClean="0"/>
            <a:t>электро-флотация</a:t>
          </a:r>
          <a:endParaRPr lang="ru-RU" sz="2800" kern="1200" dirty="0"/>
        </a:p>
      </dsp:txBody>
      <dsp:txXfrm>
        <a:off x="6215263" y="2248603"/>
        <a:ext cx="1861940" cy="101670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#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09B58A0-740C-4DCF-B669-F826DF71FF2B}" type="datetimeFigureOut">
              <a:rPr lang="ru-RU" smtClean="0"/>
              <a:pPr>
                <a:defRPr/>
              </a:pPr>
              <a:t>13.10.2021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pPr>
              <a:defRPr/>
            </a:pPr>
            <a:fld id="{E5BD2CEB-50D4-4D60-9AAA-9005A40CC54B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90DDD0D-8A39-46CC-B699-EF6BCED330E4}" type="datetimeFigureOut">
              <a:rPr lang="ru-RU" smtClean="0"/>
              <a:pPr>
                <a:defRPr/>
              </a:pPr>
              <a:t>13.10.2021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B3034F8-DF5B-4AEA-8442-5D366D14DF03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EAED74C-4828-4A14-8765-8B6587AD0489}" type="datetimeFigureOut">
              <a:rPr lang="ru-RU" smtClean="0"/>
              <a:pPr>
                <a:defRPr/>
              </a:pPr>
              <a:t>13.10.2021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F2B7CD9-E11F-414B-A29B-35F0CD5FD26C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CD566D8-F40F-49A5-8A94-C46F3A5287C5}" type="datetimeFigureOut">
              <a:rPr lang="ru-RU" smtClean="0"/>
              <a:pPr>
                <a:defRPr/>
              </a:pPr>
              <a:t>13.10.2021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pPr>
              <a:defRPr/>
            </a:pPr>
            <a:fld id="{CEAD7EF9-3D2B-4C24-8C97-AA52A945C91E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642CF00-6D02-461C-990F-A9FF3D803886}" type="datetimeFigureOut">
              <a:rPr lang="ru-RU" smtClean="0"/>
              <a:pPr>
                <a:defRPr/>
              </a:pPr>
              <a:t>13.10.2021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1CC676D-DAEA-4DE0-AB99-6A08C169FCD1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6587794-4779-41D1-A3C3-583DD4D1FF21}" type="datetimeFigureOut">
              <a:rPr lang="ru-RU" smtClean="0"/>
              <a:pPr>
                <a:defRPr/>
              </a:pPr>
              <a:t>13.10.2021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80E4241-C2C7-4069-8B11-99BC4CA91FED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C91F938-8228-446D-8F37-1B0B7AF58111}" type="datetimeFigureOut">
              <a:rPr lang="ru-RU" smtClean="0"/>
              <a:pPr>
                <a:defRPr/>
              </a:pPr>
              <a:t>13.10.2021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pPr>
              <a:defRPr/>
            </a:pPr>
            <a:fld id="{E9951856-1689-429C-99C0-E2104561DFE6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3EE8DB8-8FB7-4C42-8CF3-790C37F6C730}" type="datetimeFigureOut">
              <a:rPr lang="ru-RU" smtClean="0"/>
              <a:pPr>
                <a:defRPr/>
              </a:pPr>
              <a:t>13.10.2021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FCF3BE9-0F7F-4929-82E2-EC195205933D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754CFCB-A633-4FEC-B0DC-9D4E5AE00B20}" type="datetimeFigureOut">
              <a:rPr lang="ru-RU" smtClean="0"/>
              <a:pPr>
                <a:defRPr/>
              </a:pPr>
              <a:t>13.10.2021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8D3775-4DD5-41E5-986E-EE11DFFA3163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DA0F966-95D8-45C4-BFFD-4DF08E85560D}" type="datetimeFigureOut">
              <a:rPr lang="ru-RU" smtClean="0"/>
              <a:pPr>
                <a:defRPr/>
              </a:pPr>
              <a:t>13.10.2021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B55B57B-C87D-46F4-9051-EEFCEFCD857C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3F6743D-6684-439D-A2D3-A7A63CD4C615}" type="datetimeFigureOut">
              <a:rPr lang="ru-RU" smtClean="0"/>
              <a:pPr>
                <a:defRPr/>
              </a:pPr>
              <a:t>13.10.2021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CE6A65C-0D05-4823-9A59-5C515C2D18E7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AF44EA28-6BAC-4CD2-831E-EE37DBE82151}" type="datetimeFigureOut">
              <a:rPr lang="ru-RU" smtClean="0"/>
              <a:pPr>
                <a:defRPr/>
              </a:pPr>
              <a:t>13.10.2021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A8160D31-C2D4-4FF5-A878-E81DCB2C6576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33" r:id="rId1"/>
    <p:sldLayoutId id="2147483834" r:id="rId2"/>
    <p:sldLayoutId id="2147483835" r:id="rId3"/>
    <p:sldLayoutId id="2147483836" r:id="rId4"/>
    <p:sldLayoutId id="2147483837" r:id="rId5"/>
    <p:sldLayoutId id="2147483838" r:id="rId6"/>
    <p:sldLayoutId id="2147483839" r:id="rId7"/>
    <p:sldLayoutId id="2147483840" r:id="rId8"/>
    <p:sldLayoutId id="2147483841" r:id="rId9"/>
    <p:sldLayoutId id="2147483842" r:id="rId10"/>
    <p:sldLayoutId id="2147483843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gi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22313" y="549274"/>
            <a:ext cx="7772400" cy="4247877"/>
          </a:xfrm>
        </p:spPr>
        <p:txBody>
          <a:bodyPr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kk-KZ" dirty="0" smtClean="0"/>
              <a:t>Дәріс 7. «Көбік қатысындағы химиялық технологиялар.</a:t>
            </a:r>
            <a:r>
              <a:rPr lang="kk-KZ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 </a:t>
            </a:r>
            <a:r>
              <a:rPr lang="kk-KZ" dirty="0" smtClean="0"/>
              <a:t>Көбіктердің металлургияда қолданылуы. Флотация»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620688"/>
            <a:ext cx="8229600" cy="563190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2000" b="1" dirty="0" err="1" smtClean="0"/>
              <a:t>Коллекторлар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немесе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коллекторлар-бұл молекулалары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полярлық емес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(көмірсутегі</a:t>
            </a:r>
            <a:r>
              <a:rPr lang="ru-RU" sz="2000" b="1" dirty="0" smtClean="0"/>
              <a:t>) </a:t>
            </a:r>
            <a:r>
              <a:rPr lang="ru-RU" sz="2000" b="1" dirty="0" err="1" smtClean="0"/>
              <a:t>бөліктен және полярлық </a:t>
            </a:r>
            <a:r>
              <a:rPr lang="ru-RU" sz="2000" b="1" dirty="0" smtClean="0"/>
              <a:t>(карбоксил, амин, гидроксил, </a:t>
            </a:r>
            <a:r>
              <a:rPr lang="ru-RU" sz="2000" b="1" dirty="0" err="1" smtClean="0"/>
              <a:t>сульфгидрил</a:t>
            </a:r>
            <a:r>
              <a:rPr lang="ru-RU" sz="2000" b="1" dirty="0" smtClean="0"/>
              <a:t>) </a:t>
            </a:r>
            <a:r>
              <a:rPr lang="ru-RU" sz="2000" b="1" dirty="0" err="1" smtClean="0"/>
              <a:t>топтардан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тұратын органикалық заттар</a:t>
            </a:r>
            <a:r>
              <a:rPr lang="ru-RU" sz="2000" b="1" dirty="0" smtClean="0"/>
              <a:t>. </a:t>
            </a:r>
            <a:r>
              <a:rPr lang="ru-RU" sz="2000" b="1" dirty="0" err="1" smtClean="0"/>
              <a:t>Мұндай заттар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қатты (зарядталған</a:t>
            </a:r>
            <a:r>
              <a:rPr lang="ru-RU" sz="2000" b="1" dirty="0" smtClean="0"/>
              <a:t>) </a:t>
            </a:r>
            <a:r>
              <a:rPr lang="ru-RU" sz="2000" b="1" dirty="0" err="1" smtClean="0"/>
              <a:t>бөлшектердің бетінде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полярлық топпен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адсорбцияланып</a:t>
            </a:r>
            <a:r>
              <a:rPr lang="ru-RU" sz="2000" b="1" dirty="0" smtClean="0"/>
              <a:t>, </a:t>
            </a:r>
            <a:r>
              <a:rPr lang="ru-RU" sz="2000" b="1" dirty="0" err="1" smtClean="0"/>
              <a:t>олардың зарядын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бейтараптайды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және осылайша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олардың гидрофобтылығын күрт жоғарылатады.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Нәтижесінде мұндай бөлшектер ауа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көпіршіктерінің бетіне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шоғырланып, қалқып жүреді.</a:t>
            </a:r>
            <a:endParaRPr lang="ru-RU" sz="20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3370345"/>
            <a:ext cx="4392488" cy="14575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3152240"/>
            <a:ext cx="4528576" cy="17081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903" y="5100240"/>
            <a:ext cx="4722584" cy="11521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8023" y="5157192"/>
            <a:ext cx="4312553" cy="12241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497543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8229600" cy="1143000"/>
          </a:xfrm>
        </p:spPr>
        <p:txBody>
          <a:bodyPr/>
          <a:lstStyle/>
          <a:p>
            <a:pPr algn="ctr"/>
            <a:r>
              <a:rPr lang="ru-RU" dirty="0" err="1" smtClean="0"/>
              <a:t>ФлотациЯлық </a:t>
            </a:r>
            <a:r>
              <a:rPr lang="ru-RU" dirty="0" smtClean="0"/>
              <a:t>машина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8698" y="1471899"/>
            <a:ext cx="6715670" cy="3109229"/>
          </a:xfrm>
        </p:spPr>
      </p:pic>
      <p:sp>
        <p:nvSpPr>
          <p:cNvPr id="5" name="TextBox 4"/>
          <p:cNvSpPr txBox="1"/>
          <p:nvPr/>
        </p:nvSpPr>
        <p:spPr>
          <a:xfrm>
            <a:off x="611560" y="4725144"/>
            <a:ext cx="813690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i="1" dirty="0" smtClean="0"/>
              <a:t>а - </a:t>
            </a:r>
            <a:r>
              <a:rPr lang="ru-RU" b="1" i="1" dirty="0" err="1" smtClean="0"/>
              <a:t>флотациялық </a:t>
            </a:r>
            <a:r>
              <a:rPr lang="ru-RU" b="1" i="1" dirty="0" smtClean="0"/>
              <a:t>машина: 1 - </a:t>
            </a:r>
            <a:r>
              <a:rPr lang="ru-RU" b="1" i="1" dirty="0" err="1" smtClean="0"/>
              <a:t>араластырғыш</a:t>
            </a:r>
            <a:r>
              <a:rPr lang="ru-RU" b="1" i="1" dirty="0" smtClean="0"/>
              <a:t>; 2 - </a:t>
            </a:r>
            <a:r>
              <a:rPr lang="ru-RU" b="1" i="1" dirty="0" err="1" smtClean="0"/>
              <a:t>ауа</a:t>
            </a:r>
            <a:r>
              <a:rPr lang="ru-RU" b="1" i="1" dirty="0" smtClean="0"/>
              <a:t> </a:t>
            </a:r>
            <a:r>
              <a:rPr lang="ru-RU" b="1" i="1" dirty="0" err="1" smtClean="0"/>
              <a:t>жіберуге</a:t>
            </a:r>
            <a:r>
              <a:rPr lang="ru-RU" b="1" i="1" dirty="0" smtClean="0"/>
              <a:t> </a:t>
            </a:r>
            <a:r>
              <a:rPr lang="ru-RU" b="1" i="1" dirty="0" err="1" smtClean="0"/>
              <a:t>арналған құбыр</a:t>
            </a:r>
            <a:r>
              <a:rPr lang="ru-RU" b="1" i="1" dirty="0" smtClean="0"/>
              <a:t>; 3 - тор; 4 - </a:t>
            </a:r>
            <a:r>
              <a:rPr lang="ru-RU" b="1" i="1" dirty="0" err="1" smtClean="0"/>
              <a:t>концентратқа арналған шұңқыр</a:t>
            </a:r>
            <a:r>
              <a:rPr lang="ru-RU" b="1" i="1" dirty="0" smtClean="0"/>
              <a:t>; б - </a:t>
            </a:r>
            <a:r>
              <a:rPr lang="ru-RU" b="1" i="1" dirty="0" err="1" smtClean="0"/>
              <a:t>ауа</a:t>
            </a:r>
            <a:r>
              <a:rPr lang="ru-RU" b="1" i="1" dirty="0" smtClean="0"/>
              <a:t> </a:t>
            </a:r>
            <a:r>
              <a:rPr lang="ru-RU" b="1" i="1" dirty="0" err="1" smtClean="0"/>
              <a:t>көпіршігінде сумен</a:t>
            </a:r>
            <a:r>
              <a:rPr lang="ru-RU" b="1" i="1" dirty="0" smtClean="0"/>
              <a:t> </a:t>
            </a:r>
            <a:r>
              <a:rPr lang="ru-RU" b="1" i="1" dirty="0" err="1" smtClean="0"/>
              <a:t>суланбаған гидрофобты</a:t>
            </a:r>
            <a:r>
              <a:rPr lang="ru-RU" b="1" i="1" dirty="0" smtClean="0"/>
              <a:t> </a:t>
            </a:r>
            <a:r>
              <a:rPr lang="ru-RU" b="1" i="1" dirty="0" err="1" smtClean="0"/>
              <a:t>бөлшектердің флотациясы</a:t>
            </a:r>
            <a:r>
              <a:rPr lang="ru-RU" b="1" i="1" dirty="0" smtClean="0"/>
              <a:t>: 1 - </a:t>
            </a:r>
            <a:r>
              <a:rPr lang="ru-RU" b="1" i="1" dirty="0" err="1" smtClean="0"/>
              <a:t>ауа</a:t>
            </a:r>
            <a:r>
              <a:rPr lang="ru-RU" b="1" i="1" dirty="0" smtClean="0"/>
              <a:t> </a:t>
            </a:r>
            <a:r>
              <a:rPr lang="ru-RU" b="1" i="1" dirty="0" err="1" smtClean="0"/>
              <a:t>көпіршігі</a:t>
            </a:r>
            <a:r>
              <a:rPr lang="ru-RU" b="1" i="1" dirty="0" smtClean="0"/>
              <a:t>; 2 - </a:t>
            </a:r>
            <a:r>
              <a:rPr lang="ru-RU" b="1" i="1" dirty="0" err="1" smtClean="0"/>
              <a:t>бөлшектер</a:t>
            </a:r>
            <a:r>
              <a:rPr lang="ru-RU" b="1" i="1" dirty="0" smtClean="0"/>
              <a:t>; в - </a:t>
            </a:r>
            <a:r>
              <a:rPr lang="ru-RU" b="1" i="1" dirty="0" err="1" smtClean="0"/>
              <a:t>өзгермелі </a:t>
            </a:r>
            <a:r>
              <a:rPr lang="ru-RU" b="1" i="1" dirty="0" smtClean="0"/>
              <a:t>материал </a:t>
            </a:r>
            <a:r>
              <a:rPr lang="ru-RU" b="1" i="1" dirty="0" err="1" smtClean="0"/>
              <a:t>бөлшегінің бетінде</a:t>
            </a:r>
            <a:r>
              <a:rPr lang="ru-RU" b="1" i="1" dirty="0" smtClean="0"/>
              <a:t> </a:t>
            </a:r>
            <a:r>
              <a:rPr lang="ru-RU" b="1" i="1" dirty="0" err="1" smtClean="0"/>
              <a:t>коллектордың адсорбциясы</a:t>
            </a:r>
            <a:r>
              <a:rPr lang="ru-RU" b="1" i="1" dirty="0" smtClean="0"/>
              <a:t>: 1 - </a:t>
            </a:r>
            <a:r>
              <a:rPr lang="ru-RU" b="1" i="1" dirty="0" err="1" smtClean="0"/>
              <a:t>бөлшек</a:t>
            </a:r>
            <a:r>
              <a:rPr lang="ru-RU" b="1" i="1" dirty="0" smtClean="0"/>
              <a:t>; 2 - БАЗ1 </a:t>
            </a:r>
            <a:r>
              <a:rPr lang="ru-RU" b="1" i="1" dirty="0" err="1" smtClean="0"/>
              <a:t>коллекторының молекулалары</a:t>
            </a:r>
            <a:r>
              <a:rPr lang="ru-RU" b="1" i="1" dirty="0" smtClean="0"/>
              <a:t> </a:t>
            </a:r>
            <a:r>
              <a:rPr lang="ru-RU" b="1" i="1" dirty="0" err="1" smtClean="0"/>
              <a:t>немесе</a:t>
            </a:r>
            <a:r>
              <a:rPr lang="ru-RU" b="1" i="1" dirty="0" smtClean="0"/>
              <a:t> </a:t>
            </a:r>
            <a:r>
              <a:rPr lang="ru-RU" b="1" i="1" dirty="0" err="1" smtClean="0"/>
              <a:t>иондары</a:t>
            </a:r>
            <a:r>
              <a:rPr lang="ru-RU" b="1" i="1" dirty="0" smtClean="0"/>
              <a:t>; 3 - </a:t>
            </a:r>
            <a:r>
              <a:rPr lang="ru-RU" b="1" i="1" dirty="0" err="1" smtClean="0"/>
              <a:t>ауа</a:t>
            </a:r>
            <a:r>
              <a:rPr lang="ru-RU" b="1" i="1" dirty="0" smtClean="0"/>
              <a:t>, 4 - БАЗ2.</a:t>
            </a: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436744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836712"/>
            <a:ext cx="8229600" cy="577592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2200" dirty="0" smtClean="0"/>
              <a:t>	 </a:t>
            </a:r>
            <a:r>
              <a:rPr lang="ru-RU" sz="2200" dirty="0" err="1" smtClean="0"/>
              <a:t>Флотацияға арналған реагенттері</a:t>
            </a:r>
            <a:r>
              <a:rPr lang="ru-RU" sz="2200" dirty="0" smtClean="0"/>
              <a:t> бар </a:t>
            </a:r>
            <a:r>
              <a:rPr lang="ru-RU" sz="2200" dirty="0" err="1" smtClean="0"/>
              <a:t>көбік </a:t>
            </a:r>
            <a:r>
              <a:rPr lang="ru-RU" sz="2200" dirty="0" smtClean="0"/>
              <a:t>пен </a:t>
            </a:r>
            <a:r>
              <a:rPr lang="ru-RU" sz="2200" dirty="0" err="1" smtClean="0"/>
              <a:t>жаңа </a:t>
            </a:r>
            <a:r>
              <a:rPr lang="ru-RU" sz="2200" dirty="0" smtClean="0"/>
              <a:t>суспензия </a:t>
            </a:r>
            <a:r>
              <a:rPr lang="ru-RU" sz="2200" dirty="0" err="1" smtClean="0"/>
              <a:t>жасау</a:t>
            </a:r>
            <a:r>
              <a:rPr lang="ru-RU" sz="2200" dirty="0" smtClean="0"/>
              <a:t> </a:t>
            </a:r>
            <a:r>
              <a:rPr lang="ru-RU" sz="2200" dirty="0" err="1" smtClean="0"/>
              <a:t>үшін ауа</a:t>
            </a:r>
            <a:r>
              <a:rPr lang="ru-RU" sz="2200" dirty="0" smtClean="0"/>
              <a:t> 3 камера </a:t>
            </a:r>
            <a:r>
              <a:rPr lang="ru-RU" sz="2200" dirty="0" err="1" smtClean="0"/>
              <a:t>арқылы камераның төменгі бөлігіне беріледі</a:t>
            </a:r>
            <a:r>
              <a:rPr lang="ru-RU" sz="2200" dirty="0" smtClean="0"/>
              <a:t>. Камера </a:t>
            </a:r>
            <a:r>
              <a:rPr lang="ru-RU" sz="2200" dirty="0" err="1" smtClean="0"/>
              <a:t>көлденең тормен</a:t>
            </a:r>
            <a:r>
              <a:rPr lang="ru-RU" sz="2200" dirty="0" smtClean="0"/>
              <a:t> 3 </a:t>
            </a:r>
            <a:r>
              <a:rPr lang="ru-RU" sz="2200" dirty="0" err="1" smtClean="0"/>
              <a:t>төменгі араластыру</a:t>
            </a:r>
            <a:r>
              <a:rPr lang="ru-RU" sz="2200" dirty="0" smtClean="0"/>
              <a:t> </a:t>
            </a:r>
            <a:r>
              <a:rPr lang="ru-RU" sz="2200" dirty="0" err="1" smtClean="0"/>
              <a:t>бөлігіне және жоғарғы бөлгішке бөлінеді</a:t>
            </a:r>
            <a:r>
              <a:rPr lang="ru-RU" sz="2200" dirty="0" smtClean="0"/>
              <a:t>. </a:t>
            </a:r>
            <a:r>
              <a:rPr lang="ru-RU" sz="2200" dirty="0" err="1" smtClean="0"/>
              <a:t>Бөлу камерасының жоғарғы бөлігінен </a:t>
            </a:r>
            <a:r>
              <a:rPr lang="ru-RU" sz="2200" dirty="0" smtClean="0"/>
              <a:t>концентраты бар </a:t>
            </a:r>
            <a:r>
              <a:rPr lang="ru-RU" sz="2200" dirty="0" err="1" smtClean="0"/>
              <a:t>минералданған көбік үздіксіз шығарылады</a:t>
            </a:r>
            <a:r>
              <a:rPr lang="ru-RU" sz="2200" dirty="0" smtClean="0"/>
              <a:t>; </a:t>
            </a:r>
            <a:r>
              <a:rPr lang="ru-RU" sz="2200" dirty="0" err="1" smtClean="0"/>
              <a:t>төменнен</a:t>
            </a:r>
            <a:r>
              <a:rPr lang="ru-RU" sz="2200" dirty="0" smtClean="0"/>
              <a:t>, - 6 </a:t>
            </a:r>
            <a:r>
              <a:rPr lang="ru-RU" sz="2200" dirty="0" err="1" smtClean="0"/>
              <a:t>шегі</a:t>
            </a:r>
            <a:r>
              <a:rPr lang="ru-RU" sz="2200" dirty="0" smtClean="0"/>
              <a:t> </a:t>
            </a:r>
            <a:r>
              <a:rPr lang="ru-RU" sz="2200" dirty="0" err="1" smtClean="0"/>
              <a:t>арқылы құйрықтар </a:t>
            </a:r>
            <a:r>
              <a:rPr lang="ru-RU" sz="2200" dirty="0" smtClean="0"/>
              <a:t>пульпа </a:t>
            </a:r>
            <a:r>
              <a:rPr lang="ru-RU" sz="2200" dirty="0" err="1" smtClean="0"/>
              <a:t>түрінде аралық камераға </a:t>
            </a:r>
            <a:r>
              <a:rPr lang="ru-RU" sz="2200" dirty="0" smtClean="0"/>
              <a:t>7 </a:t>
            </a:r>
            <a:r>
              <a:rPr lang="ru-RU" sz="2200" dirty="0" err="1" smtClean="0"/>
              <a:t>шығарылады</a:t>
            </a:r>
            <a:r>
              <a:rPr lang="ru-RU" sz="2200" dirty="0" smtClean="0"/>
              <a:t>. </a:t>
            </a:r>
            <a:r>
              <a:rPr lang="ru-RU" sz="2200" dirty="0" err="1" smtClean="0"/>
              <a:t>Егер</a:t>
            </a:r>
            <a:r>
              <a:rPr lang="ru-RU" sz="2200" dirty="0" smtClean="0"/>
              <a:t> </a:t>
            </a:r>
            <a:r>
              <a:rPr lang="ru-RU" sz="2200" dirty="0" err="1" smtClean="0"/>
              <a:t>қалдықтардың құрамында құнды компоненттер</a:t>
            </a:r>
            <a:r>
              <a:rPr lang="ru-RU" sz="2200" dirty="0" smtClean="0"/>
              <a:t> </a:t>
            </a:r>
            <a:r>
              <a:rPr lang="ru-RU" sz="2200" dirty="0" err="1" smtClean="0"/>
              <a:t>болса</a:t>
            </a:r>
            <a:r>
              <a:rPr lang="ru-RU" sz="2200" dirty="0" smtClean="0"/>
              <a:t>, </a:t>
            </a:r>
            <a:r>
              <a:rPr lang="ru-RU" sz="2200" dirty="0" err="1" smtClean="0"/>
              <a:t>олар</a:t>
            </a:r>
            <a:r>
              <a:rPr lang="ru-RU" sz="2200" dirty="0" smtClean="0"/>
              <a:t> </a:t>
            </a:r>
            <a:r>
              <a:rPr lang="ru-RU" sz="2200" dirty="0" err="1" smtClean="0"/>
              <a:t>келесі</a:t>
            </a:r>
            <a:r>
              <a:rPr lang="ru-RU" sz="2200" dirty="0" smtClean="0"/>
              <a:t> </a:t>
            </a:r>
            <a:r>
              <a:rPr lang="ru-RU" sz="2200" dirty="0" err="1" smtClean="0"/>
              <a:t>флотациялық реагенттермен</a:t>
            </a:r>
            <a:r>
              <a:rPr lang="ru-RU" sz="2200" dirty="0" smtClean="0"/>
              <a:t> </a:t>
            </a:r>
            <a:r>
              <a:rPr lang="ru-RU" sz="2200" dirty="0" err="1" smtClean="0"/>
              <a:t>әрі қарай байыту</a:t>
            </a:r>
            <a:r>
              <a:rPr lang="ru-RU" sz="2200" dirty="0" smtClean="0"/>
              <a:t> </a:t>
            </a:r>
            <a:r>
              <a:rPr lang="ru-RU" sz="2200" dirty="0" err="1" smtClean="0"/>
              <a:t>үшін келесі</a:t>
            </a:r>
            <a:r>
              <a:rPr lang="ru-RU" sz="2200" dirty="0" smtClean="0"/>
              <a:t> </a:t>
            </a:r>
            <a:r>
              <a:rPr lang="ru-RU" sz="2200" dirty="0" err="1" smtClean="0"/>
              <a:t>флотациялық ұяшыққа барады</a:t>
            </a:r>
            <a:r>
              <a:rPr lang="ru-RU" sz="2200" dirty="0" smtClean="0"/>
              <a:t>. </a:t>
            </a:r>
            <a:r>
              <a:rPr lang="ru-RU" sz="2200" dirty="0" err="1" smtClean="0"/>
              <a:t>Концентратты</a:t>
            </a:r>
            <a:r>
              <a:rPr lang="ru-RU" sz="2200" dirty="0" smtClean="0"/>
              <a:t> </a:t>
            </a:r>
            <a:r>
              <a:rPr lang="ru-RU" sz="2200" dirty="0" err="1" smtClean="0"/>
              <a:t>фильтрлердегі</a:t>
            </a:r>
            <a:r>
              <a:rPr lang="ru-RU" sz="2200" dirty="0" smtClean="0"/>
              <a:t> </a:t>
            </a:r>
            <a:r>
              <a:rPr lang="ru-RU" sz="2200" dirty="0" err="1" smtClean="0"/>
              <a:t>тұндыру цистерналарындағы судан</a:t>
            </a:r>
            <a:r>
              <a:rPr lang="ru-RU" sz="2200" dirty="0" smtClean="0"/>
              <a:t> </a:t>
            </a:r>
            <a:r>
              <a:rPr lang="ru-RU" sz="2200" dirty="0" err="1" smtClean="0"/>
              <a:t>бөледі және кептіреді</a:t>
            </a:r>
            <a:r>
              <a:rPr lang="ru-RU" sz="2200" dirty="0" smtClean="0"/>
              <a:t>. </a:t>
            </a:r>
            <a:r>
              <a:rPr lang="ru-RU" sz="2200" dirty="0" err="1" smtClean="0"/>
              <a:t>Егер</a:t>
            </a:r>
            <a:r>
              <a:rPr lang="ru-RU" sz="2200" dirty="0" smtClean="0"/>
              <a:t> </a:t>
            </a:r>
            <a:r>
              <a:rPr lang="ru-RU" sz="2200" dirty="0" err="1" smtClean="0"/>
              <a:t>қалдықтардың құрамында </a:t>
            </a:r>
            <a:r>
              <a:rPr lang="ru-RU" sz="2200" dirty="0" smtClean="0"/>
              <a:t>бос </a:t>
            </a:r>
            <a:r>
              <a:rPr lang="ru-RU" sz="2200" dirty="0" err="1" smtClean="0"/>
              <a:t>жыныстар</a:t>
            </a:r>
            <a:r>
              <a:rPr lang="ru-RU" sz="2200" dirty="0" smtClean="0"/>
              <a:t> </a:t>
            </a:r>
            <a:r>
              <a:rPr lang="ru-RU" sz="2200" dirty="0" err="1" smtClean="0"/>
              <a:t>болса</a:t>
            </a:r>
            <a:r>
              <a:rPr lang="ru-RU" sz="2200" dirty="0" smtClean="0"/>
              <a:t>, </a:t>
            </a:r>
            <a:r>
              <a:rPr lang="ru-RU" sz="2200" dirty="0" err="1" smtClean="0"/>
              <a:t>онда</a:t>
            </a:r>
            <a:r>
              <a:rPr lang="ru-RU" sz="2200" dirty="0" smtClean="0"/>
              <a:t> </a:t>
            </a:r>
            <a:r>
              <a:rPr lang="ru-RU" sz="2200" dirty="0" err="1" smtClean="0"/>
              <a:t>ол</a:t>
            </a:r>
            <a:r>
              <a:rPr lang="ru-RU" sz="2200" dirty="0" smtClean="0"/>
              <a:t> </a:t>
            </a:r>
            <a:r>
              <a:rPr lang="ru-RU" sz="2200" dirty="0" err="1" smtClean="0"/>
              <a:t>тұнбаға жіберіледі</a:t>
            </a:r>
            <a:r>
              <a:rPr lang="ru-RU" sz="2200" dirty="0" smtClean="0"/>
              <a:t>.</a:t>
            </a:r>
            <a:endParaRPr lang="ru-RU" sz="2200" dirty="0"/>
          </a:p>
        </p:txBody>
      </p:sp>
    </p:spTree>
    <p:extLst>
      <p:ext uri="{BB962C8B-B14F-4D97-AF65-F5344CB8AC3E}">
        <p14:creationId xmlns="" xmlns:p14="http://schemas.microsoft.com/office/powerpoint/2010/main" val="4083578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endParaRPr lang="ru-RU">
              <a:solidFill>
                <a:schemeClr val="accent1">
                  <a:tint val="88000"/>
                  <a:satMod val="150000"/>
                </a:schemeClr>
              </a:solidFill>
            </a:endParaRPr>
          </a:p>
        </p:txBody>
      </p:sp>
      <p:pic>
        <p:nvPicPr>
          <p:cNvPr id="20482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483768" y="404664"/>
            <a:ext cx="4446578" cy="4824536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Ауалы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араластырумен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флотациялық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машина: 1- резервуар, 2- </a:t>
            </a:r>
            <a:r>
              <a:rPr lang="ru-RU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бөліктер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3 – </a:t>
            </a:r>
            <a:r>
              <a:rPr lang="ru-RU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ауалық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түтік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4 – концентрат </a:t>
            </a:r>
            <a:r>
              <a:rPr lang="ru-RU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үшін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саңылау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pic>
        <p:nvPicPr>
          <p:cNvPr id="1638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323850" y="404813"/>
            <a:ext cx="8424863" cy="4968875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endParaRPr lang="ru-RU">
              <a:solidFill>
                <a:schemeClr val="accent1">
                  <a:tint val="88000"/>
                  <a:satMod val="150000"/>
                </a:schemeClr>
              </a:solidFill>
            </a:endParaRPr>
          </a:p>
        </p:txBody>
      </p:sp>
      <p:sp>
        <p:nvSpPr>
          <p:cNvPr id="22530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k-KZ" dirty="0" smtClean="0"/>
              <a:t>Көбінесе флотацияға ұшырайтын рудалар 0,2-0,6 мм-ге дейін ұнтақталады. Ұнтақталған руда ірі болған сайын жеке бөлшектерде рудалық та бос та минералдар кездеседі. Ұсақ бөлшектер көбікте ұзақ сақталады. </a:t>
            </a:r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kk-KZ" dirty="0" smtClean="0"/>
              <a:t>Флотациялық көбіктер бөлшектермен қапталған көпіршік бетінің үлесін сипаттайтын минералдау дәрежесіне қарай ажыратылады. Жалпы жағдайда, </a:t>
            </a:r>
            <a:r>
              <a:rPr lang="kk-KZ" i="1" dirty="0" smtClean="0"/>
              <a:t>f</a:t>
            </a:r>
            <a:r>
              <a:rPr lang="kk-KZ" dirty="0" smtClean="0"/>
              <a:t> минералдау дәрежесі қойыртпақтағы флотирленген түйіршіктің бөлшектік концентрациясына, ондағы </a:t>
            </a:r>
            <a:r>
              <a:rPr lang="kk-KZ" i="1" dirty="0" smtClean="0"/>
              <a:t>l</a:t>
            </a:r>
            <a:r>
              <a:rPr lang="kk-KZ" dirty="0" smtClean="0"/>
              <a:t> – көпіршік жолының ұзындығына тура пропорционал, ал </a:t>
            </a:r>
            <a:r>
              <a:rPr lang="kk-KZ" i="1" dirty="0" smtClean="0"/>
              <a:t>r</a:t>
            </a:r>
            <a:r>
              <a:rPr lang="kk-KZ" dirty="0" smtClean="0"/>
              <a:t> – ауа көпіршігінің мөлшеріне кері пропорционал:</a:t>
            </a:r>
            <a:endParaRPr lang="ru-RU" dirty="0" smtClean="0"/>
          </a:p>
          <a:p>
            <a:pPr algn="ctr"/>
            <a:r>
              <a:rPr lang="kk-KZ" dirty="0" smtClean="0"/>
              <a:t> </a:t>
            </a:r>
            <a:r>
              <a:rPr lang="kk-KZ" i="1" dirty="0" smtClean="0"/>
              <a:t>f= knl/r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kk-KZ" sz="2400" dirty="0" smtClean="0"/>
              <a:t>Көбіктің жоғары қабаттары жеке көпіршіктердің коалесценция салдарынан біртіндеп бұзылады, көбіктің көпіршігі көпбұрышты түрге ие болады. Көбіктің бұзылуы біруақытта көпіршіктердің минералдану дәрежесінің артуына әкеп соғады. Толық минералдану кезінде “агрегатты көбіктер” 40-46%-ға дейін қатты заттардан құралады және үлкен тұрақтылыққа ие болады. Булану кезінде оның ылғалдылығынан бір – біріне тірелетін, қатты заттардан құралған көбік “қаңқасы” пайда болады (1-сурет).  </a:t>
            </a:r>
            <a:endParaRPr lang="ru-RU" sz="2400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kk-KZ" dirty="0" smtClean="0"/>
              <a:t>1-сурет. Үшфазалы көбіктің “қаңқасы”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026" name="Рисунок 5" descr="~AUT0000"/>
          <p:cNvPicPr>
            <a:picLocks noChangeAspect="1" noChangeArrowheads="1"/>
          </p:cNvPicPr>
          <p:nvPr/>
        </p:nvPicPr>
        <p:blipFill>
          <a:blip r:embed="rId2" cstate="print">
            <a:grayscl/>
            <a:biLevel thresh="50000"/>
          </a:blip>
          <a:srcRect l="1790" t="14404" r="8948" b="2400"/>
          <a:stretch>
            <a:fillRect/>
          </a:stretch>
        </p:blipFill>
        <p:spPr bwMode="auto">
          <a:xfrm>
            <a:off x="2483768" y="1916832"/>
            <a:ext cx="4568800" cy="359525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850" y="260350"/>
            <a:ext cx="8183563" cy="1052513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kk-KZ" dirty="0" smtClean="0">
                <a:solidFill>
                  <a:schemeClr val="accent1">
                    <a:tint val="88000"/>
                    <a:satMod val="150000"/>
                  </a:schemeClr>
                </a:solidFill>
              </a:rPr>
              <a:t>Металдардағы көбіктүзгіштер</a:t>
            </a:r>
            <a:endParaRPr lang="ru-RU" dirty="0">
              <a:solidFill>
                <a:schemeClr val="accent1">
                  <a:tint val="88000"/>
                  <a:satMod val="15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288" y="1773238"/>
            <a:ext cx="8183562" cy="4187825"/>
          </a:xfrm>
        </p:spPr>
        <p:txBody>
          <a:bodyPr>
            <a:normAutofit/>
          </a:bodyPr>
          <a:lstStyle/>
          <a:p>
            <a:pPr marL="0" indent="0" fontAlgn="auto">
              <a:spcAft>
                <a:spcPts val="0"/>
              </a:spcAft>
              <a:buFont typeface="Wingdings 2"/>
              <a:buNone/>
              <a:defRPr/>
            </a:pPr>
            <a:r>
              <a:rPr lang="kk-KZ" dirty="0" smtClean="0"/>
              <a:t>Көбіктүзгіштер балқытылған металдарға қосылып, бөлінген сутек қатқан құймаға ячейкалық құрылым береді(пенометалл). Мысалы, </a:t>
            </a:r>
          </a:p>
          <a:p>
            <a:pPr marL="265176" indent="-265176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kk-KZ" dirty="0"/>
              <a:t>ұ</a:t>
            </a:r>
            <a:r>
              <a:rPr lang="kk-KZ" dirty="0" smtClean="0"/>
              <a:t>нтақ тәріздес титан гидриді</a:t>
            </a:r>
          </a:p>
          <a:p>
            <a:pPr marL="265176" indent="-265176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kk-KZ" dirty="0" smtClean="0"/>
              <a:t>ұнтақ тәріздес цирконий (ІІ) гидриді.</a:t>
            </a:r>
          </a:p>
          <a:p>
            <a:pPr marL="265176" indent="-265176" fontAlgn="auto">
              <a:spcAft>
                <a:spcPts val="0"/>
              </a:spcAft>
              <a:buFont typeface="Wingdings 2"/>
              <a:buChar char=""/>
              <a:defRPr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endParaRPr lang="ru-RU">
              <a:solidFill>
                <a:schemeClr val="accent1">
                  <a:tint val="88000"/>
                  <a:satMod val="15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fontAlgn="auto">
              <a:spcAft>
                <a:spcPts val="0"/>
              </a:spcAft>
              <a:buFont typeface="Wingdings 2"/>
              <a:buNone/>
              <a:defRPr/>
            </a:pPr>
            <a:r>
              <a:rPr lang="kk-KZ" dirty="0" smtClean="0"/>
              <a:t>Флотацияның қолданылу аясы:</a:t>
            </a:r>
          </a:p>
          <a:p>
            <a:pPr marL="265176" indent="-265176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ru-RU" dirty="0" err="1" smtClean="0"/>
              <a:t>Пайдалы</a:t>
            </a:r>
            <a:r>
              <a:rPr lang="ru-RU" dirty="0" smtClean="0"/>
              <a:t> </a:t>
            </a:r>
            <a:r>
              <a:rPr lang="ru-RU" dirty="0" err="1" smtClean="0"/>
              <a:t>қазбаларды</a:t>
            </a:r>
            <a:r>
              <a:rPr lang="ru-RU" dirty="0" smtClean="0"/>
              <a:t> </a:t>
            </a:r>
            <a:r>
              <a:rPr lang="ru-RU" dirty="0" err="1" smtClean="0"/>
              <a:t>байыту</a:t>
            </a:r>
            <a:r>
              <a:rPr lang="ru-RU" dirty="0"/>
              <a:t>;</a:t>
            </a:r>
          </a:p>
          <a:p>
            <a:pPr marL="265176" indent="-265176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ru-RU" dirty="0" err="1" smtClean="0"/>
              <a:t>Комплексті</a:t>
            </a:r>
            <a:r>
              <a:rPr lang="ru-RU" dirty="0" smtClean="0"/>
              <a:t> </a:t>
            </a:r>
            <a:r>
              <a:rPr lang="ru-RU" dirty="0" err="1" smtClean="0"/>
              <a:t>рудалардың</a:t>
            </a:r>
            <a:r>
              <a:rPr lang="ru-RU" dirty="0" smtClean="0"/>
              <a:t> </a:t>
            </a:r>
            <a:r>
              <a:rPr lang="ru-RU" dirty="0" err="1" smtClean="0"/>
              <a:t>минералдарын</a:t>
            </a:r>
            <a:r>
              <a:rPr lang="ru-RU" dirty="0" smtClean="0"/>
              <a:t> </a:t>
            </a:r>
            <a:r>
              <a:rPr lang="ru-RU" dirty="0" err="1" smtClean="0"/>
              <a:t>бөлу</a:t>
            </a:r>
            <a:r>
              <a:rPr lang="ru-RU" dirty="0" smtClean="0"/>
              <a:t>;</a:t>
            </a:r>
            <a:endParaRPr lang="ru-RU" dirty="0"/>
          </a:p>
          <a:p>
            <a:pPr marL="265176" indent="-265176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ru-RU" dirty="0" err="1" smtClean="0"/>
              <a:t>Тұздарды</a:t>
            </a:r>
            <a:r>
              <a:rPr lang="ru-RU" dirty="0" smtClean="0"/>
              <a:t> </a:t>
            </a:r>
            <a:r>
              <a:rPr lang="ru-RU" dirty="0" err="1" smtClean="0"/>
              <a:t>бөлу</a:t>
            </a:r>
            <a:r>
              <a:rPr lang="ru-RU" dirty="0" smtClean="0"/>
              <a:t>;</a:t>
            </a:r>
            <a:endParaRPr lang="ru-RU" dirty="0"/>
          </a:p>
          <a:p>
            <a:pPr marL="265176" indent="-265176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ru-RU" dirty="0" err="1" smtClean="0"/>
              <a:t>Көбінесе</a:t>
            </a:r>
            <a:r>
              <a:rPr lang="ru-RU" dirty="0" smtClean="0"/>
              <a:t> май </a:t>
            </a:r>
            <a:r>
              <a:rPr lang="ru-RU" dirty="0" err="1" smtClean="0"/>
              <a:t>тамшыларының</a:t>
            </a:r>
            <a:r>
              <a:rPr lang="ru-RU" dirty="0" smtClean="0"/>
              <a:t> </a:t>
            </a:r>
            <a:r>
              <a:rPr lang="ru-RU" dirty="0" err="1" smtClean="0"/>
              <a:t>және</a:t>
            </a:r>
            <a:r>
              <a:rPr lang="ru-RU" dirty="0" smtClean="0"/>
              <a:t> </a:t>
            </a:r>
            <a:r>
              <a:rPr lang="ru-RU" dirty="0" err="1" smtClean="0"/>
              <a:t>мұнай</a:t>
            </a:r>
            <a:r>
              <a:rPr lang="ru-RU" dirty="0" smtClean="0"/>
              <a:t> </a:t>
            </a:r>
            <a:r>
              <a:rPr lang="ru-RU" dirty="0" err="1" smtClean="0"/>
              <a:t>өнімдерінің</a:t>
            </a:r>
            <a:r>
              <a:rPr lang="ru-RU" dirty="0" smtClean="0"/>
              <a:t> </a:t>
            </a:r>
            <a:r>
              <a:rPr lang="ru-RU" dirty="0" err="1" smtClean="0"/>
              <a:t>бөлінуі</a:t>
            </a:r>
            <a:r>
              <a:rPr lang="ru-RU" dirty="0" smtClean="0"/>
              <a:t> </a:t>
            </a:r>
            <a:r>
              <a:rPr lang="ru-RU" dirty="0" err="1" smtClean="0"/>
              <a:t>үшін</a:t>
            </a:r>
            <a:r>
              <a:rPr lang="ru-RU" dirty="0" smtClean="0"/>
              <a:t> </a:t>
            </a:r>
            <a:r>
              <a:rPr lang="ru-RU" dirty="0" err="1" smtClean="0"/>
              <a:t>ағын</a:t>
            </a:r>
            <a:r>
              <a:rPr lang="ru-RU" dirty="0" smtClean="0"/>
              <a:t> </a:t>
            </a:r>
            <a:r>
              <a:rPr lang="ru-RU" dirty="0" err="1" smtClean="0"/>
              <a:t>суларды</a:t>
            </a:r>
            <a:r>
              <a:rPr lang="ru-RU" dirty="0" smtClean="0"/>
              <a:t> </a:t>
            </a:r>
            <a:r>
              <a:rPr lang="ru-RU" dirty="0" err="1" smtClean="0"/>
              <a:t>тазарту</a:t>
            </a:r>
            <a:r>
              <a:rPr lang="ru-RU" dirty="0"/>
              <a:t>;</a:t>
            </a:r>
          </a:p>
          <a:p>
            <a:pPr marL="265176" indent="-265176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ru-RU" dirty="0" err="1" smtClean="0"/>
              <a:t>Тамақ</a:t>
            </a:r>
            <a:r>
              <a:rPr lang="ru-RU" dirty="0" smtClean="0"/>
              <a:t> </a:t>
            </a:r>
            <a:r>
              <a:rPr lang="ru-RU" dirty="0" err="1" smtClean="0"/>
              <a:t>өндірісі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endParaRPr lang="ru-RU">
              <a:solidFill>
                <a:schemeClr val="accent1">
                  <a:tint val="88000"/>
                  <a:satMod val="150000"/>
                </a:schemeClr>
              </a:solidFill>
            </a:endParaRPr>
          </a:p>
        </p:txBody>
      </p:sp>
      <p:pic>
        <p:nvPicPr>
          <p:cNvPr id="25602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395288" y="333375"/>
            <a:ext cx="4176712" cy="4464050"/>
          </a:xfrm>
        </p:spPr>
      </p:pic>
      <p:pic>
        <p:nvPicPr>
          <p:cNvPr id="25603" name="Рисунок 4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03800" y="333375"/>
            <a:ext cx="3744913" cy="4464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endParaRPr lang="ru-RU">
              <a:solidFill>
                <a:schemeClr val="accent1">
                  <a:tint val="88000"/>
                  <a:satMod val="15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65176" indent="-265176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kk-KZ" dirty="0" smtClean="0"/>
              <a:t>Сұрақтар:</a:t>
            </a:r>
          </a:p>
          <a:p>
            <a:r>
              <a:rPr lang="kk-KZ" dirty="0" smtClean="0"/>
              <a:t>1. Флотацияда қолданатын көбіктердің қасиеттері қандай болу керек? </a:t>
            </a:r>
            <a:endParaRPr lang="ru-RU" dirty="0" smtClean="0"/>
          </a:p>
          <a:p>
            <a:r>
              <a:rPr lang="kk-KZ" dirty="0" smtClean="0"/>
              <a:t>2. Көбіктік айыру деп нені айтады?</a:t>
            </a:r>
            <a:endParaRPr lang="ru-RU" dirty="0" smtClean="0"/>
          </a:p>
          <a:p>
            <a:r>
              <a:rPr lang="kk-KZ" dirty="0" smtClean="0"/>
              <a:t>3. Айырудың қандай түрін білесіз?</a:t>
            </a:r>
            <a:endParaRPr lang="ru-RU" dirty="0" smtClean="0"/>
          </a:p>
          <a:p>
            <a:r>
              <a:rPr lang="kk-KZ" dirty="0" smtClean="0"/>
              <a:t>4. Электрофлотация негіздерін айтыңыз.</a:t>
            </a:r>
            <a:endParaRPr lang="ru-RU" dirty="0" smtClean="0"/>
          </a:p>
          <a:p>
            <a:pPr marL="265176" indent="-265176" fontAlgn="auto">
              <a:spcAft>
                <a:spcPts val="0"/>
              </a:spcAft>
              <a:buFont typeface="Wingdings 2"/>
              <a:buChar char=""/>
              <a:defRPr/>
            </a:pPr>
            <a:endParaRPr lang="kk-K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endParaRPr lang="ru-RU">
              <a:solidFill>
                <a:schemeClr val="accent1">
                  <a:tint val="88000"/>
                  <a:satMod val="15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03238" y="530225"/>
            <a:ext cx="8183562" cy="5059363"/>
          </a:xfrm>
        </p:spPr>
        <p:txBody>
          <a:bodyPr>
            <a:normAutofit fontScale="77500" lnSpcReduction="20000"/>
          </a:bodyPr>
          <a:lstStyle/>
          <a:p>
            <a:pPr marL="0" indent="0" fontAlgn="auto">
              <a:spcAft>
                <a:spcPts val="0"/>
              </a:spcAft>
              <a:buFont typeface="Wingdings 2"/>
              <a:buNone/>
              <a:defRPr/>
            </a:pPr>
            <a:r>
              <a:rPr lang="kk-KZ" dirty="0" smtClean="0"/>
              <a:t>Пайдаланылған әдебиеттер:</a:t>
            </a:r>
          </a:p>
          <a:p>
            <a:pPr marL="265176" indent="-265176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kk-KZ" dirty="0" smtClean="0"/>
              <a:t>Кумаргалиева С.Ш. Флотация теориясы мен практикасы -2007</a:t>
            </a:r>
          </a:p>
          <a:p>
            <a:pPr marL="265176" indent="-265176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ru-RU" dirty="0"/>
              <a:t>Мещеряков Н. Ф. Флотационные машины — М., 1972</a:t>
            </a:r>
          </a:p>
          <a:p>
            <a:pPr marL="265176" indent="-265176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ru-RU" dirty="0" err="1"/>
              <a:t>Глембоцкий</a:t>
            </a:r>
            <a:r>
              <a:rPr lang="ru-RU" dirty="0"/>
              <a:t> В. А. </a:t>
            </a:r>
            <a:r>
              <a:rPr lang="ru-RU" dirty="0" err="1"/>
              <a:t>Классен</a:t>
            </a:r>
            <a:r>
              <a:rPr lang="ru-RU" dirty="0"/>
              <a:t> В. И. Флотация — М., 1973</a:t>
            </a:r>
          </a:p>
          <a:p>
            <a:pPr marL="265176" indent="-265176">
              <a:buFont typeface="Wingdings 2"/>
              <a:buChar char=""/>
              <a:defRPr/>
            </a:pPr>
            <a:r>
              <a:rPr lang="ru-RU" dirty="0" err="1" smtClean="0"/>
              <a:t>Классен</a:t>
            </a:r>
            <a:r>
              <a:rPr lang="ru-RU" dirty="0" smtClean="0"/>
              <a:t> В. И. Барский В. И. Лекции проф. Кривошеина В. Р. Справочник </a:t>
            </a:r>
            <a:r>
              <a:rPr lang="ru-RU" dirty="0"/>
              <a:t>по обогащению руд — М., 1974.</a:t>
            </a:r>
          </a:p>
          <a:p>
            <a:pPr>
              <a:lnSpc>
                <a:spcPct val="150000"/>
              </a:lnSpc>
            </a:pPr>
            <a:r>
              <a:rPr lang="ru-RU" dirty="0" smtClean="0"/>
              <a:t>Богданов О.С. «Теория и технология флотации руд»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https://ru.wikipedia.org/wiki</a:t>
            </a:r>
            <a:r>
              <a:rPr lang="ru-RU" dirty="0" smtClean="0"/>
              <a:t>/флотация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http://coolreferat.com/</a:t>
            </a:r>
            <a:r>
              <a:rPr lang="ru-RU" dirty="0" smtClean="0"/>
              <a:t>флотационное </a:t>
            </a:r>
            <a:r>
              <a:rPr lang="ru-RU" dirty="0" err="1" smtClean="0"/>
              <a:t>_обогащение</a:t>
            </a:r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9992" y="404664"/>
            <a:ext cx="4261159" cy="3175824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539552" y="764704"/>
            <a:ext cx="388843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Флотация </a:t>
            </a:r>
            <a:r>
              <a:rPr lang="ru-RU" dirty="0" err="1" smtClean="0"/>
              <a:t>минералдардың сумен</a:t>
            </a:r>
            <a:r>
              <a:rPr lang="ru-RU" dirty="0" smtClean="0"/>
              <a:t> </a:t>
            </a:r>
            <a:r>
              <a:rPr lang="ru-RU" dirty="0" err="1" smtClean="0"/>
              <a:t>әр түрлі жұғуға негізделген</a:t>
            </a:r>
            <a:r>
              <a:rPr lang="ru-RU" dirty="0" smtClean="0"/>
              <a:t>. 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539552" y="3789040"/>
            <a:ext cx="7848872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1 Су </a:t>
            </a:r>
            <a:r>
              <a:rPr lang="ru-RU" dirty="0" err="1" smtClean="0"/>
              <a:t>жұқпайды </a:t>
            </a:r>
            <a:r>
              <a:rPr lang="ru-RU" dirty="0" smtClean="0"/>
              <a:t>(</a:t>
            </a:r>
            <a:r>
              <a:rPr lang="ru-RU" dirty="0" err="1" smtClean="0"/>
              <a:t>гидрофобты</a:t>
            </a:r>
            <a:r>
              <a:rPr lang="ru-RU" dirty="0" smtClean="0"/>
              <a:t> </a:t>
            </a:r>
            <a:r>
              <a:rPr lang="ru-RU" dirty="0" err="1" smtClean="0"/>
              <a:t>бөлшек</a:t>
            </a:r>
            <a:r>
              <a:rPr lang="ru-RU" dirty="0" smtClean="0"/>
              <a:t>) </a:t>
            </a:r>
            <a:r>
              <a:rPr lang="ru-RU" dirty="0" smtClean="0">
                <a:sym typeface="Symbol"/>
              </a:rPr>
              <a:t>90</a:t>
            </a:r>
            <a:r>
              <a:rPr lang="ru-RU" baseline="30000" dirty="0" smtClean="0">
                <a:sym typeface="Symbol"/>
              </a:rPr>
              <a:t>0</a:t>
            </a:r>
          </a:p>
          <a:p>
            <a:r>
              <a:rPr lang="ru-RU" dirty="0" err="1" smtClean="0"/>
              <a:t>Беттік</a:t>
            </a:r>
            <a:r>
              <a:rPr lang="ru-RU" dirty="0" smtClean="0"/>
              <a:t> </a:t>
            </a:r>
            <a:r>
              <a:rPr lang="ru-RU" dirty="0" err="1" smtClean="0"/>
              <a:t>керілу</a:t>
            </a:r>
            <a:r>
              <a:rPr lang="ru-RU" dirty="0" smtClean="0"/>
              <a:t> </a:t>
            </a:r>
            <a:r>
              <a:rPr lang="ru-RU" dirty="0" err="1" smtClean="0"/>
              <a:t>күштері сұйықтық деңгейін теңестіруге бейім</a:t>
            </a:r>
            <a:r>
              <a:rPr lang="ru-RU" dirty="0" smtClean="0"/>
              <a:t>, </a:t>
            </a:r>
            <a:r>
              <a:rPr lang="ru-RU" dirty="0" err="1" smtClean="0"/>
              <a:t>нәтижесінде гидрофобты</a:t>
            </a:r>
            <a:r>
              <a:rPr lang="ru-RU" dirty="0" smtClean="0"/>
              <a:t> </a:t>
            </a:r>
            <a:r>
              <a:rPr lang="ru-RU" dirty="0" err="1" smtClean="0"/>
              <a:t>бөлшек сұйықтықтан ығыстырылады және қалқып шығады,</a:t>
            </a:r>
            <a:r>
              <a:rPr lang="ru-RU" dirty="0" smtClean="0"/>
              <a:t> </a:t>
            </a:r>
          </a:p>
          <a:p>
            <a:r>
              <a:rPr lang="ru-RU" dirty="0" smtClean="0"/>
              <a:t>2 Су </a:t>
            </a:r>
            <a:r>
              <a:rPr lang="ru-RU" dirty="0" err="1" smtClean="0"/>
              <a:t>жұғады </a:t>
            </a:r>
            <a:r>
              <a:rPr lang="ru-RU" dirty="0" smtClean="0"/>
              <a:t>(</a:t>
            </a:r>
            <a:r>
              <a:rPr lang="ru-RU" dirty="0" err="1" smtClean="0"/>
              <a:t>гидрофилды</a:t>
            </a:r>
            <a:r>
              <a:rPr lang="ru-RU" dirty="0" smtClean="0"/>
              <a:t> </a:t>
            </a:r>
            <a:r>
              <a:rPr lang="ru-RU" dirty="0" err="1" smtClean="0"/>
              <a:t>бөлшек</a:t>
            </a:r>
            <a:r>
              <a:rPr lang="ru-RU" dirty="0" smtClean="0"/>
              <a:t>) </a:t>
            </a:r>
            <a:r>
              <a:rPr lang="ru-RU" dirty="0" smtClean="0">
                <a:sym typeface="Symbol"/>
              </a:rPr>
              <a:t></a:t>
            </a:r>
            <a:r>
              <a:rPr lang="ru-RU" dirty="0" smtClean="0">
                <a:latin typeface="Calibri"/>
                <a:cs typeface="Calibri"/>
                <a:sym typeface="Symbol"/>
              </a:rPr>
              <a:t>&lt;</a:t>
            </a:r>
            <a:r>
              <a:rPr lang="ru-RU" dirty="0" smtClean="0">
                <a:sym typeface="Symbol"/>
              </a:rPr>
              <a:t>90</a:t>
            </a:r>
            <a:r>
              <a:rPr lang="ru-RU" baseline="30000" dirty="0" smtClean="0">
                <a:sym typeface="Symbol"/>
              </a:rPr>
              <a:t>0 </a:t>
            </a:r>
          </a:p>
          <a:p>
            <a:r>
              <a:rPr lang="ru-RU" dirty="0" err="1" smtClean="0"/>
              <a:t>Гидрофильді</a:t>
            </a:r>
            <a:r>
              <a:rPr lang="ru-RU" dirty="0" smtClean="0"/>
              <a:t> </a:t>
            </a:r>
            <a:r>
              <a:rPr lang="ru-RU" dirty="0" err="1" smtClean="0"/>
              <a:t>бөлшек сұйықтыққа батырылады</a:t>
            </a:r>
            <a:r>
              <a:rPr lang="ru-RU" dirty="0" smtClean="0"/>
              <a:t>. </a:t>
            </a:r>
            <a:endParaRPr lang="ru-RU" smtClean="0"/>
          </a:p>
          <a:p>
            <a:r>
              <a:rPr lang="ru-RU" smtClean="0"/>
              <a:t>Бұл </a:t>
            </a:r>
            <a:r>
              <a:rPr lang="ru-RU" dirty="0" err="1" smtClean="0"/>
              <a:t>құбылыс минералдың тығыздығына тәуелді емес</a:t>
            </a:r>
            <a:r>
              <a:rPr lang="ru-RU" dirty="0" smtClean="0"/>
              <a:t>, </a:t>
            </a:r>
            <a:r>
              <a:rPr lang="ru-RU" dirty="0" err="1" smtClean="0"/>
              <a:t>көбінесе ауыр</a:t>
            </a:r>
            <a:r>
              <a:rPr lang="ru-RU" dirty="0" smtClean="0"/>
              <a:t> </a:t>
            </a:r>
            <a:r>
              <a:rPr lang="ru-RU" dirty="0" err="1" smtClean="0"/>
              <a:t>гидрофобты</a:t>
            </a:r>
            <a:r>
              <a:rPr lang="ru-RU" dirty="0" smtClean="0"/>
              <a:t> </a:t>
            </a:r>
            <a:r>
              <a:rPr lang="ru-RU" dirty="0" err="1" smtClean="0"/>
              <a:t>бөлшектер қалқып шығады, </a:t>
            </a:r>
            <a:r>
              <a:rPr lang="ru-RU" dirty="0" smtClean="0"/>
              <a:t>ал </a:t>
            </a:r>
            <a:r>
              <a:rPr lang="ru-RU" dirty="0" err="1" smtClean="0"/>
              <a:t>жеңілдері батып</a:t>
            </a:r>
            <a:r>
              <a:rPr lang="ru-RU" dirty="0" smtClean="0"/>
              <a:t> </a:t>
            </a:r>
            <a:r>
              <a:rPr lang="ru-RU" dirty="0" err="1" smtClean="0"/>
              <a:t>кетеді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548680"/>
            <a:ext cx="8686800" cy="4525963"/>
          </a:xfrm>
        </p:spPr>
        <p:txBody>
          <a:bodyPr/>
          <a:lstStyle/>
          <a:p>
            <a:r>
              <a:rPr lang="kk-KZ" dirty="0" smtClean="0"/>
              <a:t>Көп уақыттан бері флотация алдын-ала ұсақталған әртүрлі металдарды, қатты жанармайларды және бейметаллды пайдалы қазбаларды байыту үшін қолданылып келеді. </a:t>
            </a:r>
            <a:endParaRPr lang="ru-RU" dirty="0" smtClean="0"/>
          </a:p>
          <a:p>
            <a:endParaRPr lang="ru-RU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5776" y="3068960"/>
            <a:ext cx="3816424" cy="286702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endParaRPr lang="ru-RU">
              <a:solidFill>
                <a:schemeClr val="accent1">
                  <a:tint val="88000"/>
                  <a:satMod val="150000"/>
                </a:schemeClr>
              </a:solidFill>
            </a:endParaRPr>
          </a:p>
        </p:txBody>
      </p:sp>
      <p:sp>
        <p:nvSpPr>
          <p:cNvPr id="17410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Wingdings 2" pitchFamily="18" charset="2"/>
              <a:buNone/>
            </a:pPr>
            <a:endParaRPr lang="kk-KZ" smtClean="0"/>
          </a:p>
        </p:txBody>
      </p:sp>
      <p:graphicFrame>
        <p:nvGraphicFramePr>
          <p:cNvPr id="4" name="Схема 3"/>
          <p:cNvGraphicFramePr/>
          <p:nvPr/>
        </p:nvGraphicFramePr>
        <p:xfrm>
          <a:off x="611560" y="1397000"/>
          <a:ext cx="8136904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endParaRPr lang="ru-RU" dirty="0">
              <a:solidFill>
                <a:schemeClr val="accent1">
                  <a:tint val="88000"/>
                  <a:satMod val="15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03238" y="530225"/>
            <a:ext cx="8183562" cy="3618855"/>
          </a:xfrm>
        </p:spPr>
        <p:txBody>
          <a:bodyPr>
            <a:normAutofit fontScale="55000" lnSpcReduction="20000"/>
          </a:bodyPr>
          <a:lstStyle/>
          <a:p>
            <a:pPr marL="265176" indent="-265176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ru-RU" dirty="0"/>
              <a:t>Флотация – </a:t>
            </a:r>
            <a:r>
              <a:rPr lang="ru-RU" dirty="0" err="1"/>
              <a:t>байытудың</a:t>
            </a:r>
            <a:r>
              <a:rPr lang="ru-RU" dirty="0"/>
              <a:t> </a:t>
            </a:r>
            <a:r>
              <a:rPr lang="ru-RU" dirty="0" err="1"/>
              <a:t>кең</a:t>
            </a:r>
            <a:r>
              <a:rPr lang="ru-RU" dirty="0"/>
              <a:t> </a:t>
            </a:r>
            <a:r>
              <a:rPr lang="ru-RU" dirty="0" err="1"/>
              <a:t>тараған</a:t>
            </a:r>
            <a:r>
              <a:rPr lang="ru-RU" dirty="0"/>
              <a:t> </a:t>
            </a:r>
            <a:r>
              <a:rPr lang="ru-RU" dirty="0" err="1"/>
              <a:t>байыту</a:t>
            </a:r>
            <a:r>
              <a:rPr lang="ru-RU" dirty="0"/>
              <a:t> </a:t>
            </a:r>
            <a:r>
              <a:rPr lang="ru-RU" dirty="0" err="1"/>
              <a:t>әдісі</a:t>
            </a:r>
            <a:r>
              <a:rPr lang="ru-RU" dirty="0"/>
              <a:t>, </a:t>
            </a:r>
            <a:r>
              <a:rPr lang="ru-RU" dirty="0" err="1"/>
              <a:t>әртүрлі</a:t>
            </a:r>
            <a:r>
              <a:rPr lang="ru-RU" dirty="0"/>
              <a:t> сульфид </a:t>
            </a:r>
            <a:r>
              <a:rPr lang="ru-RU" dirty="0" err="1"/>
              <a:t>кендерін</a:t>
            </a:r>
            <a:r>
              <a:rPr lang="ru-RU" dirty="0"/>
              <a:t> </a:t>
            </a:r>
            <a:r>
              <a:rPr lang="ru-RU" dirty="0" err="1"/>
              <a:t>айыру</a:t>
            </a:r>
            <a:r>
              <a:rPr lang="ru-RU" dirty="0"/>
              <a:t> </a:t>
            </a:r>
            <a:r>
              <a:rPr lang="ru-RU" dirty="0" err="1"/>
              <a:t>үшін</a:t>
            </a:r>
            <a:r>
              <a:rPr lang="ru-RU" dirty="0"/>
              <a:t>, </a:t>
            </a:r>
            <a:r>
              <a:rPr lang="ru-RU" dirty="0" err="1"/>
              <a:t>апатитті</a:t>
            </a:r>
            <a:r>
              <a:rPr lang="ru-RU" dirty="0"/>
              <a:t> </a:t>
            </a:r>
            <a:r>
              <a:rPr lang="ru-RU" dirty="0" err="1"/>
              <a:t>нефелиннен</a:t>
            </a:r>
            <a:r>
              <a:rPr lang="ru-RU" dirty="0"/>
              <a:t> </a:t>
            </a:r>
            <a:r>
              <a:rPr lang="ru-RU" dirty="0" err="1"/>
              <a:t>бөлу</a:t>
            </a:r>
            <a:r>
              <a:rPr lang="ru-RU" dirty="0"/>
              <a:t> </a:t>
            </a:r>
            <a:r>
              <a:rPr lang="ru-RU" dirty="0" err="1"/>
              <a:t>үшін</a:t>
            </a:r>
            <a:r>
              <a:rPr lang="ru-RU" dirty="0"/>
              <a:t>, </a:t>
            </a:r>
            <a:r>
              <a:rPr lang="ru-RU" dirty="0" err="1"/>
              <a:t>таскөмірді</a:t>
            </a:r>
            <a:r>
              <a:rPr lang="ru-RU" dirty="0"/>
              <a:t> </a:t>
            </a:r>
            <a:r>
              <a:rPr lang="ru-RU" dirty="0" err="1"/>
              <a:t>байыту</a:t>
            </a:r>
            <a:r>
              <a:rPr lang="ru-RU" dirty="0"/>
              <a:t> </a:t>
            </a:r>
            <a:r>
              <a:rPr lang="ru-RU" dirty="0" err="1"/>
              <a:t>үшін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басқа</a:t>
            </a:r>
            <a:r>
              <a:rPr lang="ru-RU" dirty="0"/>
              <a:t> </a:t>
            </a:r>
            <a:r>
              <a:rPr lang="ru-RU" dirty="0" err="1"/>
              <a:t>көптеген</a:t>
            </a:r>
            <a:r>
              <a:rPr lang="ru-RU" dirty="0"/>
              <a:t> </a:t>
            </a:r>
            <a:r>
              <a:rPr lang="ru-RU" dirty="0" err="1"/>
              <a:t>минералдар</a:t>
            </a:r>
            <a:r>
              <a:rPr lang="ru-RU" dirty="0"/>
              <a:t> </a:t>
            </a:r>
            <a:r>
              <a:rPr lang="ru-RU" dirty="0" err="1"/>
              <a:t>үшін</a:t>
            </a:r>
            <a:r>
              <a:rPr lang="ru-RU" dirty="0"/>
              <a:t> </a:t>
            </a:r>
            <a:r>
              <a:rPr lang="ru-RU" dirty="0" err="1"/>
              <a:t>қолданылады</a:t>
            </a:r>
            <a:r>
              <a:rPr lang="ru-RU" dirty="0"/>
              <a:t>. Флотация </a:t>
            </a:r>
            <a:r>
              <a:rPr lang="ru-RU" dirty="0" err="1"/>
              <a:t>әртүрлі</a:t>
            </a:r>
            <a:r>
              <a:rPr lang="ru-RU" dirty="0"/>
              <a:t> </a:t>
            </a:r>
            <a:r>
              <a:rPr lang="ru-RU" dirty="0" err="1"/>
              <a:t>минералдарға</a:t>
            </a:r>
            <a:r>
              <a:rPr lang="ru-RU" dirty="0"/>
              <a:t> </a:t>
            </a:r>
            <a:r>
              <a:rPr lang="ru-RU" dirty="0" err="1"/>
              <a:t>судың</a:t>
            </a:r>
            <a:r>
              <a:rPr lang="ru-RU" dirty="0"/>
              <a:t> </a:t>
            </a:r>
            <a:r>
              <a:rPr lang="ru-RU" dirty="0" err="1"/>
              <a:t>жұғуы</a:t>
            </a:r>
            <a:r>
              <a:rPr lang="ru-RU" dirty="0"/>
              <a:t> </a:t>
            </a:r>
            <a:r>
              <a:rPr lang="ru-RU" dirty="0" err="1"/>
              <a:t>әртүрлі</a:t>
            </a:r>
            <a:r>
              <a:rPr lang="ru-RU" dirty="0"/>
              <a:t> </a:t>
            </a:r>
            <a:r>
              <a:rPr lang="ru-RU" dirty="0" err="1"/>
              <a:t>болатынына</a:t>
            </a:r>
            <a:r>
              <a:rPr lang="ru-RU" dirty="0"/>
              <a:t> </a:t>
            </a:r>
            <a:r>
              <a:rPr lang="ru-RU" dirty="0" err="1"/>
              <a:t>негізделген</a:t>
            </a:r>
            <a:r>
              <a:rPr lang="ru-RU" dirty="0"/>
              <a:t>. </a:t>
            </a:r>
          </a:p>
          <a:p>
            <a:pPr marL="265176" indent="-265176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ru-RU" dirty="0"/>
              <a:t>Флотация </a:t>
            </a:r>
            <a:r>
              <a:rPr lang="ru-RU" dirty="0" err="1"/>
              <a:t>процесі</a:t>
            </a:r>
            <a:r>
              <a:rPr lang="ru-RU" dirty="0"/>
              <a:t> флотация </a:t>
            </a:r>
            <a:r>
              <a:rPr lang="ru-RU" dirty="0" err="1"/>
              <a:t>машиналарында</a:t>
            </a:r>
            <a:r>
              <a:rPr lang="ru-RU" dirty="0"/>
              <a:t> </a:t>
            </a:r>
            <a:r>
              <a:rPr lang="ru-RU" dirty="0" err="1"/>
              <a:t>жүргізіледі</a:t>
            </a:r>
            <a:r>
              <a:rPr lang="ru-RU" dirty="0"/>
              <a:t>. </a:t>
            </a:r>
            <a:r>
              <a:rPr lang="ru-RU" dirty="0" err="1"/>
              <a:t>Екі</a:t>
            </a:r>
            <a:r>
              <a:rPr lang="ru-RU" dirty="0"/>
              <a:t> </a:t>
            </a:r>
            <a:r>
              <a:rPr lang="ru-RU" dirty="0" err="1"/>
              <a:t>түрлі</a:t>
            </a:r>
            <a:r>
              <a:rPr lang="ru-RU" dirty="0"/>
              <a:t> </a:t>
            </a:r>
            <a:r>
              <a:rPr lang="ru-RU" dirty="0" err="1"/>
              <a:t>флотациялық</a:t>
            </a:r>
            <a:r>
              <a:rPr lang="ru-RU" dirty="0"/>
              <a:t> </a:t>
            </a:r>
            <a:r>
              <a:rPr lang="ru-RU" dirty="0" err="1"/>
              <a:t>машиналар</a:t>
            </a:r>
            <a:r>
              <a:rPr lang="ru-RU" dirty="0"/>
              <a:t> </a:t>
            </a:r>
            <a:r>
              <a:rPr lang="ru-RU" dirty="0" err="1"/>
              <a:t>қолданылады</a:t>
            </a:r>
            <a:r>
              <a:rPr lang="ru-RU" dirty="0"/>
              <a:t>: </a:t>
            </a:r>
            <a:r>
              <a:rPr lang="ru-RU" dirty="0" err="1"/>
              <a:t>пульпаны</a:t>
            </a:r>
            <a:r>
              <a:rPr lang="ru-RU" dirty="0"/>
              <a:t> </a:t>
            </a:r>
            <a:r>
              <a:rPr lang="ru-RU" dirty="0" err="1"/>
              <a:t>ауамен</a:t>
            </a:r>
            <a:r>
              <a:rPr lang="ru-RU" dirty="0"/>
              <a:t> </a:t>
            </a:r>
            <a:r>
              <a:rPr lang="ru-RU" dirty="0" err="1"/>
              <a:t>механикалық</a:t>
            </a:r>
            <a:r>
              <a:rPr lang="ru-RU" dirty="0"/>
              <a:t> </a:t>
            </a:r>
            <a:r>
              <a:rPr lang="ru-RU" dirty="0" err="1"/>
              <a:t>араластырумен</a:t>
            </a:r>
            <a:r>
              <a:rPr lang="ru-RU" dirty="0"/>
              <a:t> </a:t>
            </a:r>
            <a:r>
              <a:rPr lang="ru-RU" dirty="0" err="1"/>
              <a:t>камералық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пневматикалық</a:t>
            </a:r>
            <a:r>
              <a:rPr lang="ru-RU" dirty="0"/>
              <a:t> </a:t>
            </a:r>
            <a:r>
              <a:rPr lang="ru-RU" dirty="0" err="1"/>
              <a:t>араластырумен</a:t>
            </a:r>
            <a:r>
              <a:rPr lang="ru-RU" dirty="0"/>
              <a:t>. </a:t>
            </a:r>
            <a:r>
              <a:rPr lang="ru-RU" dirty="0" err="1"/>
              <a:t>Ауалы</a:t>
            </a:r>
            <a:r>
              <a:rPr lang="ru-RU" dirty="0"/>
              <a:t> </a:t>
            </a:r>
            <a:r>
              <a:rPr lang="ru-RU" dirty="0" err="1"/>
              <a:t>араластырумен</a:t>
            </a:r>
            <a:r>
              <a:rPr lang="ru-RU" dirty="0"/>
              <a:t> </a:t>
            </a:r>
            <a:r>
              <a:rPr lang="ru-RU" dirty="0" err="1" smtClean="0"/>
              <a:t>машинада</a:t>
            </a:r>
            <a:r>
              <a:rPr lang="ru-RU" dirty="0" smtClean="0"/>
              <a:t> </a:t>
            </a:r>
            <a:r>
              <a:rPr lang="ru-RU" dirty="0" err="1"/>
              <a:t>ұнтақталған</a:t>
            </a:r>
            <a:r>
              <a:rPr lang="ru-RU" dirty="0"/>
              <a:t> </a:t>
            </a:r>
            <a:r>
              <a:rPr lang="ru-RU" dirty="0" err="1"/>
              <a:t>жыныс</a:t>
            </a:r>
            <a:r>
              <a:rPr lang="ru-RU" dirty="0"/>
              <a:t> </a:t>
            </a:r>
            <a:r>
              <a:rPr lang="ru-RU" dirty="0" err="1"/>
              <a:t>пульпаға</a:t>
            </a:r>
            <a:r>
              <a:rPr lang="ru-RU" dirty="0"/>
              <a:t> </a:t>
            </a:r>
            <a:r>
              <a:rPr lang="ru-RU" dirty="0" err="1"/>
              <a:t>енеді</a:t>
            </a:r>
            <a:r>
              <a:rPr lang="ru-RU" dirty="0"/>
              <a:t> де </a:t>
            </a:r>
            <a:r>
              <a:rPr lang="ru-RU" dirty="0" err="1"/>
              <a:t>гидрофобты</a:t>
            </a:r>
            <a:r>
              <a:rPr lang="ru-RU" dirty="0"/>
              <a:t> </a:t>
            </a:r>
            <a:r>
              <a:rPr lang="ru-RU" dirty="0" err="1"/>
              <a:t>бөлшектерді</a:t>
            </a:r>
            <a:r>
              <a:rPr lang="ru-RU" dirty="0"/>
              <a:t> су </a:t>
            </a:r>
            <a:r>
              <a:rPr lang="ru-RU" dirty="0" err="1"/>
              <a:t>бетіне</a:t>
            </a:r>
            <a:r>
              <a:rPr lang="ru-RU" dirty="0"/>
              <a:t> </a:t>
            </a:r>
            <a:r>
              <a:rPr lang="ru-RU" dirty="0" err="1"/>
              <a:t>шығаруға</a:t>
            </a:r>
            <a:r>
              <a:rPr lang="ru-RU" dirty="0"/>
              <a:t> </a:t>
            </a:r>
            <a:r>
              <a:rPr lang="ru-RU" dirty="0" err="1"/>
              <a:t>арналған</a:t>
            </a:r>
            <a:r>
              <a:rPr lang="ru-RU" dirty="0"/>
              <a:t> </a:t>
            </a:r>
            <a:r>
              <a:rPr lang="ru-RU" dirty="0" err="1"/>
              <a:t>ауамен</a:t>
            </a:r>
            <a:r>
              <a:rPr lang="ru-RU" dirty="0"/>
              <a:t> </a:t>
            </a:r>
            <a:r>
              <a:rPr lang="ru-RU" dirty="0" err="1"/>
              <a:t>араластырылады</a:t>
            </a:r>
            <a:r>
              <a:rPr lang="ru-RU" dirty="0"/>
              <a:t>. </a:t>
            </a:r>
            <a:r>
              <a:rPr lang="ru-RU" dirty="0" err="1"/>
              <a:t>Ортақ</a:t>
            </a:r>
            <a:r>
              <a:rPr lang="ru-RU" dirty="0"/>
              <a:t> </a:t>
            </a:r>
            <a:r>
              <a:rPr lang="ru-RU" dirty="0" err="1"/>
              <a:t>жинағыш</a:t>
            </a:r>
            <a:r>
              <a:rPr lang="ru-RU" dirty="0"/>
              <a:t> </a:t>
            </a:r>
            <a:r>
              <a:rPr lang="ru-RU" dirty="0" err="1"/>
              <a:t>құбырдан</a:t>
            </a:r>
            <a:r>
              <a:rPr lang="ru-RU" dirty="0"/>
              <a:t> </a:t>
            </a:r>
            <a:r>
              <a:rPr lang="ru-RU" dirty="0" err="1"/>
              <a:t>шығатын</a:t>
            </a:r>
            <a:r>
              <a:rPr lang="ru-RU" dirty="0"/>
              <a:t> </a:t>
            </a:r>
            <a:r>
              <a:rPr lang="ru-RU" dirty="0" err="1"/>
              <a:t>ауа</a:t>
            </a:r>
            <a:r>
              <a:rPr lang="ru-RU" dirty="0"/>
              <a:t> </a:t>
            </a:r>
            <a:r>
              <a:rPr lang="ru-RU" dirty="0" err="1"/>
              <a:t>көпіршіктермен</a:t>
            </a:r>
            <a:r>
              <a:rPr lang="ru-RU" dirty="0"/>
              <a:t> </a:t>
            </a:r>
            <a:r>
              <a:rPr lang="ru-RU" dirty="0" err="1"/>
              <a:t>бірге</a:t>
            </a:r>
            <a:r>
              <a:rPr lang="ru-RU" dirty="0"/>
              <a:t> </a:t>
            </a:r>
            <a:r>
              <a:rPr lang="ru-RU" dirty="0" err="1"/>
              <a:t>түтіктер</a:t>
            </a:r>
            <a:r>
              <a:rPr lang="ru-RU" dirty="0"/>
              <a:t> </a:t>
            </a:r>
            <a:r>
              <a:rPr lang="ru-RU" dirty="0" err="1"/>
              <a:t>арқылы</a:t>
            </a:r>
            <a:r>
              <a:rPr lang="ru-RU" dirty="0"/>
              <a:t> </a:t>
            </a:r>
            <a:r>
              <a:rPr lang="ru-RU" dirty="0" err="1"/>
              <a:t>шығады</a:t>
            </a:r>
            <a:r>
              <a:rPr lang="ru-RU" dirty="0"/>
              <a:t>. </a:t>
            </a:r>
            <a:r>
              <a:rPr lang="ru-RU" dirty="0" err="1"/>
              <a:t>Көпіршіктер</a:t>
            </a:r>
            <a:r>
              <a:rPr lang="ru-RU" dirty="0"/>
              <a:t> </a:t>
            </a:r>
            <a:r>
              <a:rPr lang="ru-RU" dirty="0" err="1"/>
              <a:t>көтеріліп</a:t>
            </a:r>
            <a:r>
              <a:rPr lang="ru-RU" dirty="0"/>
              <a:t> </a:t>
            </a:r>
            <a:r>
              <a:rPr lang="ru-RU" dirty="0" err="1"/>
              <a:t>орташа</a:t>
            </a:r>
            <a:r>
              <a:rPr lang="ru-RU" dirty="0"/>
              <a:t> тар </a:t>
            </a:r>
            <a:r>
              <a:rPr lang="ru-RU" dirty="0" err="1"/>
              <a:t>бөлімшесінде</a:t>
            </a:r>
            <a:r>
              <a:rPr lang="ru-RU" dirty="0"/>
              <a:t> пульпа мен </a:t>
            </a:r>
            <a:r>
              <a:rPr lang="ru-RU" dirty="0" err="1"/>
              <a:t>тығыздығы</a:t>
            </a:r>
            <a:r>
              <a:rPr lang="ru-RU" dirty="0"/>
              <a:t> </a:t>
            </a:r>
            <a:r>
              <a:rPr lang="ru-RU" dirty="0" err="1"/>
              <a:t>шеткі</a:t>
            </a:r>
            <a:r>
              <a:rPr lang="ru-RU" dirty="0"/>
              <a:t> </a:t>
            </a:r>
            <a:r>
              <a:rPr lang="ru-RU" dirty="0" err="1"/>
              <a:t>бөлімшелердегі</a:t>
            </a:r>
            <a:r>
              <a:rPr lang="ru-RU" dirty="0"/>
              <a:t> </a:t>
            </a:r>
            <a:r>
              <a:rPr lang="ru-RU" dirty="0" err="1"/>
              <a:t>сұйықтықтың</a:t>
            </a:r>
            <a:r>
              <a:rPr lang="ru-RU" dirty="0"/>
              <a:t> </a:t>
            </a:r>
            <a:r>
              <a:rPr lang="ru-RU" dirty="0" err="1"/>
              <a:t>тығыздығынан</a:t>
            </a:r>
            <a:r>
              <a:rPr lang="ru-RU" dirty="0"/>
              <a:t> </a:t>
            </a:r>
            <a:r>
              <a:rPr lang="ru-RU" dirty="0" err="1"/>
              <a:t>төмен</a:t>
            </a:r>
            <a:r>
              <a:rPr lang="ru-RU" dirty="0"/>
              <a:t> </a:t>
            </a:r>
            <a:r>
              <a:rPr lang="ru-RU" dirty="0" err="1"/>
              <a:t>болатын</a:t>
            </a:r>
            <a:r>
              <a:rPr lang="ru-RU" dirty="0"/>
              <a:t> </a:t>
            </a:r>
            <a:r>
              <a:rPr lang="ru-RU" dirty="0" err="1"/>
              <a:t>көбікті</a:t>
            </a:r>
            <a:r>
              <a:rPr lang="ru-RU" dirty="0"/>
              <a:t> </a:t>
            </a:r>
            <a:r>
              <a:rPr lang="ru-RU" dirty="0" err="1"/>
              <a:t>алып</a:t>
            </a:r>
            <a:r>
              <a:rPr lang="ru-RU" dirty="0"/>
              <a:t> </a:t>
            </a:r>
            <a:r>
              <a:rPr lang="ru-RU" dirty="0" err="1"/>
              <a:t>кетеді</a:t>
            </a:r>
            <a:r>
              <a:rPr lang="ru-RU" dirty="0"/>
              <a:t>.</a:t>
            </a:r>
          </a:p>
          <a:p>
            <a:pPr marL="265176" indent="-265176" fontAlgn="auto">
              <a:spcAft>
                <a:spcPts val="0"/>
              </a:spcAft>
              <a:buFont typeface="Wingdings 2"/>
              <a:buChar char=""/>
              <a:defRPr/>
            </a:pPr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7784" y="3501008"/>
            <a:ext cx="3810000" cy="286702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endParaRPr lang="ru-RU">
              <a:solidFill>
                <a:schemeClr val="accent1">
                  <a:tint val="88000"/>
                  <a:satMod val="15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 fontAlgn="auto">
              <a:spcAft>
                <a:spcPts val="0"/>
              </a:spcAft>
              <a:buFont typeface="Wingdings 2"/>
              <a:buNone/>
              <a:defRPr/>
            </a:pPr>
            <a:r>
              <a:rPr lang="kk-KZ" dirty="0" smtClean="0"/>
              <a:t>Флотацияны тұрақтандыруға арналған химиялық қосылыстар мынадай: </a:t>
            </a:r>
            <a:endParaRPr lang="en-US" dirty="0" smtClean="0"/>
          </a:p>
          <a:p>
            <a:pPr marL="265176" indent="-265176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kk-KZ" dirty="0" smtClean="0"/>
              <a:t>көбіктүзгіш агенттер,</a:t>
            </a:r>
            <a:endParaRPr lang="en-US" dirty="0" smtClean="0"/>
          </a:p>
          <a:p>
            <a:pPr marL="265176" indent="-265176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kk-KZ" dirty="0" smtClean="0"/>
              <a:t>коллекторлар(жинағыштар), </a:t>
            </a:r>
            <a:endParaRPr lang="en-US" dirty="0" smtClean="0"/>
          </a:p>
          <a:p>
            <a:pPr marL="265176" indent="-265176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kk-KZ" dirty="0" smtClean="0"/>
              <a:t>активаторлар, </a:t>
            </a:r>
            <a:endParaRPr lang="en-US" dirty="0" smtClean="0"/>
          </a:p>
          <a:p>
            <a:pPr marL="265176" indent="-265176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kk-KZ" dirty="0" smtClean="0"/>
              <a:t>депрессантар.</a:t>
            </a:r>
          </a:p>
          <a:p>
            <a:pPr marL="0" indent="0" fontAlgn="auto">
              <a:spcAft>
                <a:spcPts val="0"/>
              </a:spcAft>
              <a:buFont typeface="Wingdings 2"/>
              <a:buNone/>
              <a:defRPr/>
            </a:pPr>
            <a:r>
              <a:rPr lang="kk-KZ" dirty="0" smtClean="0"/>
              <a:t>Көбіктүзгіш агенттер флотация камерасындағы көбіктің тұрақты қабатын түзу үшін қолданылады. Асыл металдарды алу үшін бұл қабат ұзақ сақталуы қажет. Көп тарағандары-жоғары спирттер,метил изобутил карбинол.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620688"/>
            <a:ext cx="8229600" cy="438912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2000" b="1" dirty="0" smtClean="0"/>
              <a:t>	</a:t>
            </a:r>
            <a:r>
              <a:rPr lang="ru-RU" sz="2000" b="1" dirty="0" err="1" smtClean="0"/>
              <a:t>Көбіктүзгіш зат</a:t>
            </a:r>
            <a:r>
              <a:rPr lang="ru-RU" sz="2000" b="1" dirty="0" smtClean="0"/>
              <a:t> - </a:t>
            </a:r>
            <a:r>
              <a:rPr lang="ru-RU" sz="2000" b="1" dirty="0" err="1" smtClean="0"/>
              <a:t>бұл ауа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көпіршіктерінің дисперсиясын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сақтауға және көбіктің тұрақтылығын арттыруға көмектесетін органикалық </a:t>
            </a:r>
            <a:r>
              <a:rPr lang="ru-RU" sz="2000" b="1" dirty="0" smtClean="0"/>
              <a:t>БАЗ.</a:t>
            </a:r>
            <a:endParaRPr lang="ru-RU" sz="20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1940" y="1916831"/>
            <a:ext cx="4714875" cy="2562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46815" y="2359744"/>
            <a:ext cx="3771900" cy="41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231940" y="4479056"/>
            <a:ext cx="873254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err="1" smtClean="0"/>
              <a:t>Көбіктүзгіштерден </a:t>
            </a:r>
            <a:r>
              <a:rPr lang="ru-RU" sz="2000" dirty="0" err="1" smtClean="0"/>
              <a:t>басқа, эмульгаторлар</a:t>
            </a:r>
            <a:r>
              <a:rPr lang="ru-RU" sz="2000" dirty="0" smtClean="0"/>
              <a:t> </a:t>
            </a:r>
            <a:r>
              <a:rPr lang="ru-RU" sz="2000" dirty="0" err="1" smtClean="0"/>
              <a:t>қолданылады </a:t>
            </a:r>
            <a:r>
              <a:rPr lang="ru-RU" sz="2000" dirty="0" smtClean="0"/>
              <a:t>- </a:t>
            </a:r>
            <a:r>
              <a:rPr lang="ru-RU" sz="2000" dirty="0" err="1" smtClean="0"/>
              <a:t>көбіктендіргіштер </a:t>
            </a:r>
            <a:r>
              <a:rPr lang="ru-RU" sz="2000" dirty="0" smtClean="0"/>
              <a:t>- </a:t>
            </a:r>
            <a:r>
              <a:rPr lang="ru-RU" sz="2000" dirty="0" err="1" smtClean="0"/>
              <a:t>жоғары молекулалы</a:t>
            </a:r>
            <a:r>
              <a:rPr lang="ru-RU" sz="2000" dirty="0" smtClean="0"/>
              <a:t> алкил </a:t>
            </a:r>
            <a:r>
              <a:rPr lang="ru-RU" sz="2000" dirty="0" err="1" smtClean="0"/>
              <a:t>фенолдарының </a:t>
            </a:r>
            <a:r>
              <a:rPr lang="ru-RU" sz="2000" dirty="0" smtClean="0"/>
              <a:t>этилен </a:t>
            </a:r>
            <a:r>
              <a:rPr lang="ru-RU" sz="2000" dirty="0" err="1" smtClean="0"/>
              <a:t>оксидімен</a:t>
            </a:r>
            <a:r>
              <a:rPr lang="ru-RU" sz="2000" dirty="0" smtClean="0"/>
              <a:t> </a:t>
            </a:r>
            <a:r>
              <a:rPr lang="ru-RU" sz="2000" dirty="0" err="1" smtClean="0"/>
              <a:t>әрекеттесуінің өнімдері</a:t>
            </a:r>
            <a:r>
              <a:rPr lang="ru-RU" sz="2000" dirty="0" smtClean="0"/>
              <a:t>. </a:t>
            </a:r>
            <a:r>
              <a:rPr lang="ru-RU" sz="2000" dirty="0" err="1" smtClean="0"/>
              <a:t>Бұл </a:t>
            </a:r>
            <a:r>
              <a:rPr lang="ru-RU" sz="2000" dirty="0" smtClean="0"/>
              <a:t>май </a:t>
            </a:r>
            <a:r>
              <a:rPr lang="ru-RU" sz="2000" dirty="0" err="1" smtClean="0"/>
              <a:t>қышқылдары эмульгаторлары</a:t>
            </a:r>
            <a:r>
              <a:rPr lang="ru-RU" sz="2000" dirty="0" smtClean="0"/>
              <a:t> мен </a:t>
            </a:r>
            <a:r>
              <a:rPr lang="ru-RU" sz="2000" dirty="0" err="1" smtClean="0"/>
              <a:t>үрлегіштер коллекторлардың шығынын азайтады</a:t>
            </a:r>
            <a:r>
              <a:rPr lang="ru-RU" sz="2000" dirty="0" smtClean="0"/>
              <a:t> </a:t>
            </a:r>
            <a:r>
              <a:rPr lang="ru-RU" sz="2000" dirty="0" err="1" smtClean="0"/>
              <a:t>және көбіктің тұрақтылығын төмендетеді</a:t>
            </a:r>
            <a:r>
              <a:rPr lang="ru-RU" sz="2000" dirty="0" smtClean="0"/>
              <a:t>, </a:t>
            </a:r>
            <a:r>
              <a:rPr lang="ru-RU" sz="2000" dirty="0" err="1" smtClean="0"/>
              <a:t>осылайша</a:t>
            </a:r>
            <a:r>
              <a:rPr lang="ru-RU" sz="2000" dirty="0" smtClean="0"/>
              <a:t> флотация </a:t>
            </a:r>
            <a:r>
              <a:rPr lang="ru-RU" sz="2000" dirty="0" err="1" smtClean="0"/>
              <a:t>селективтілігін</a:t>
            </a:r>
            <a:r>
              <a:rPr lang="ru-RU" sz="2000" dirty="0" smtClean="0"/>
              <a:t> </a:t>
            </a:r>
            <a:r>
              <a:rPr lang="ru-RU" sz="2000" dirty="0" err="1" smtClean="0"/>
              <a:t>арттырады</a:t>
            </a:r>
            <a:r>
              <a:rPr lang="ru-RU" sz="2000" dirty="0" smtClean="0"/>
              <a:t>.</a:t>
            </a:r>
            <a:endParaRPr lang="ru-RU" sz="2000" dirty="0"/>
          </a:p>
        </p:txBody>
      </p:sp>
    </p:spTree>
    <p:extLst>
      <p:ext uri="{BB962C8B-B14F-4D97-AF65-F5344CB8AC3E}">
        <p14:creationId xmlns="" xmlns:p14="http://schemas.microsoft.com/office/powerpoint/2010/main" val="1772743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199" y="980728"/>
            <a:ext cx="8229600" cy="438912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2200" b="1" dirty="0" err="1" smtClean="0"/>
              <a:t>Реттегіштер</a:t>
            </a:r>
            <a:r>
              <a:rPr lang="ru-RU" sz="2200" b="1" dirty="0" smtClean="0"/>
              <a:t> </a:t>
            </a:r>
            <a:r>
              <a:rPr lang="ru-RU" sz="2200" b="1" dirty="0" err="1" smtClean="0"/>
              <a:t>көбіктендіргіштер </a:t>
            </a:r>
            <a:r>
              <a:rPr lang="ru-RU" sz="2200" b="1" dirty="0" smtClean="0"/>
              <a:t>мен </a:t>
            </a:r>
            <a:r>
              <a:rPr lang="ru-RU" sz="2200" b="1" dirty="0" err="1" smtClean="0"/>
              <a:t>коллекторлардың әрекетінің селективтілігін</a:t>
            </a:r>
            <a:r>
              <a:rPr lang="ru-RU" sz="2200" b="1" dirty="0" smtClean="0"/>
              <a:t> </a:t>
            </a:r>
            <a:r>
              <a:rPr lang="ru-RU" sz="2200" b="1" dirty="0" err="1" smtClean="0"/>
              <a:t>арттыруға қызмет етеді</a:t>
            </a:r>
            <a:r>
              <a:rPr lang="ru-RU" sz="2200" b="1" dirty="0" smtClean="0"/>
              <a:t>. </a:t>
            </a:r>
            <a:r>
              <a:rPr lang="ru-RU" sz="2200" b="1" dirty="0" err="1" smtClean="0"/>
              <a:t>Мысалы</a:t>
            </a:r>
            <a:r>
              <a:rPr lang="ru-RU" sz="2200" b="1" dirty="0" smtClean="0"/>
              <a:t>, минерал </a:t>
            </a:r>
            <a:r>
              <a:rPr lang="ru-RU" sz="2200" b="1" dirty="0" err="1" smtClean="0"/>
              <a:t>бөлшектеріне коллекторлардың әрекеті және бұл әрекеттің беріктігін</a:t>
            </a:r>
            <a:r>
              <a:rPr lang="ru-RU" sz="2200" b="1" dirty="0" smtClean="0"/>
              <a:t> </a:t>
            </a:r>
            <a:r>
              <a:rPr lang="ru-RU" sz="2200" b="1" dirty="0" err="1" smtClean="0"/>
              <a:t>реттеу</a:t>
            </a:r>
            <a:r>
              <a:rPr lang="ru-RU" sz="2200" b="1" dirty="0" smtClean="0"/>
              <a:t>. </a:t>
            </a:r>
            <a:r>
              <a:rPr lang="ru-RU" sz="2200" b="1" dirty="0" err="1" smtClean="0"/>
              <a:t>Сонымен</a:t>
            </a:r>
            <a:r>
              <a:rPr lang="ru-RU" sz="2200" b="1" dirty="0" smtClean="0"/>
              <a:t>, </a:t>
            </a:r>
            <a:r>
              <a:rPr lang="ru-RU" sz="2200" b="1" dirty="0" err="1" smtClean="0"/>
              <a:t>бөлінген таужыныстың құрамына кіретін</a:t>
            </a:r>
            <a:r>
              <a:rPr lang="ru-RU" sz="2200" b="1" dirty="0" smtClean="0"/>
              <a:t> </a:t>
            </a:r>
            <a:r>
              <a:rPr lang="ru-RU" sz="2200" b="1" dirty="0" err="1" smtClean="0"/>
              <a:t>минералдардың гидрофильділігін</a:t>
            </a:r>
            <a:r>
              <a:rPr lang="ru-RU" sz="2200" b="1" dirty="0" smtClean="0"/>
              <a:t> </a:t>
            </a:r>
            <a:r>
              <a:rPr lang="ru-RU" sz="2200" b="1" dirty="0" err="1" smtClean="0"/>
              <a:t>жоғарылату үшін целлюлозаға сөндіргіштер қосылып, қалқып шығу мүмкіндігін азайтады</a:t>
            </a:r>
            <a:r>
              <a:rPr lang="ru-RU" sz="2200" b="1" dirty="0" smtClean="0"/>
              <a:t>. </a:t>
            </a:r>
            <a:r>
              <a:rPr lang="ru-RU" sz="2200" b="1" dirty="0" err="1" smtClean="0"/>
              <a:t>Мысалы</a:t>
            </a:r>
            <a:r>
              <a:rPr lang="ru-RU" sz="2200" b="1" dirty="0" smtClean="0"/>
              <a:t>, су </a:t>
            </a:r>
            <a:r>
              <a:rPr lang="ru-RU" sz="2200" b="1" dirty="0" err="1" smtClean="0"/>
              <a:t>шыны</a:t>
            </a:r>
            <a:r>
              <a:rPr lang="ru-RU" sz="2200" b="1" dirty="0" smtClean="0"/>
              <a:t> </a:t>
            </a:r>
            <a:r>
              <a:rPr lang="ru-RU" sz="2200" b="1" dirty="0" err="1" smtClean="0"/>
              <a:t>силикатты</a:t>
            </a:r>
            <a:r>
              <a:rPr lang="ru-RU" sz="2200" b="1" dirty="0" smtClean="0"/>
              <a:t> </a:t>
            </a:r>
            <a:r>
              <a:rPr lang="ru-RU" sz="2200" b="1" dirty="0" err="1" smtClean="0"/>
              <a:t>материалдардың флотациясын</a:t>
            </a:r>
            <a:r>
              <a:rPr lang="ru-RU" sz="2200" b="1" dirty="0" smtClean="0"/>
              <a:t> </a:t>
            </a:r>
            <a:r>
              <a:rPr lang="ru-RU" sz="2200" b="1" dirty="0" err="1" smtClean="0"/>
              <a:t>тежейді</a:t>
            </a:r>
            <a:r>
              <a:rPr lang="ru-RU" sz="2200" dirty="0" smtClean="0"/>
              <a:t>.</a:t>
            </a:r>
            <a:r>
              <a:rPr lang="ru-RU" sz="2200" dirty="0"/>
              <a:t> 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0762" y="3852861"/>
            <a:ext cx="4562475" cy="1000125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759888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256</TotalTime>
  <Words>825</Words>
  <Application>Microsoft Office PowerPoint</Application>
  <PresentationFormat>Экран (4:3)</PresentationFormat>
  <Paragraphs>57</Paragraphs>
  <Slides>22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3" baseType="lpstr">
      <vt:lpstr>Трек</vt:lpstr>
      <vt:lpstr>Дәріс 7. «Көбік қатысындағы химиялық технологиялар. Көбіктердің металлургияда қолданылуы. Флотация»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ФлотациЯлық машина</vt:lpstr>
      <vt:lpstr>Слайд 12</vt:lpstr>
      <vt:lpstr>Слайд 13</vt:lpstr>
      <vt:lpstr> Ауалы араластырумен флотациялық машина: 1- резервуар, 2- бөліктер, 3 – ауалық түтік, 4 – концентрат үшін саңылау.</vt:lpstr>
      <vt:lpstr>Слайд 15</vt:lpstr>
      <vt:lpstr>Слайд 16</vt:lpstr>
      <vt:lpstr>Слайд 17</vt:lpstr>
      <vt:lpstr>1-сурет. Үшфазалы көбіктің “қаңқасы” </vt:lpstr>
      <vt:lpstr>Металдардағы көбіктүзгіштер</vt:lpstr>
      <vt:lpstr>Слайд 20</vt:lpstr>
      <vt:lpstr>Слайд 21</vt:lpstr>
      <vt:lpstr>Слайд 22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NBN</dc:creator>
  <cp:lastModifiedBy>Admin</cp:lastModifiedBy>
  <cp:revision>28</cp:revision>
  <dcterms:created xsi:type="dcterms:W3CDTF">2017-01-31T17:06:14Z</dcterms:created>
  <dcterms:modified xsi:type="dcterms:W3CDTF">2021-10-13T05:52:50Z</dcterms:modified>
</cp:coreProperties>
</file>